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936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601200" cy="12801600" type="A3"/>
  <p:notesSz cx="9939338" cy="14368463"/>
  <p:defaultTextStyle>
    <a:defPPr>
      <a:defRPr lang="ko-KR"/>
    </a:defPPr>
    <a:lvl1pPr marL="0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1pPr>
    <a:lvl2pPr marL="223885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2pPr>
    <a:lvl3pPr marL="447773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3pPr>
    <a:lvl4pPr marL="671656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4pPr>
    <a:lvl5pPr marL="895540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5pPr>
    <a:lvl6pPr marL="1119425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6pPr>
    <a:lvl7pPr marL="1343310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7pPr>
    <a:lvl8pPr marL="1567198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8pPr>
    <a:lvl9pPr marL="1791079" algn="l" defTabSz="447773" rtl="0" eaLnBrk="1" latinLnBrk="1" hangingPunct="1">
      <a:defRPr sz="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3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46F0"/>
    <a:srgbClr val="0836B8"/>
    <a:srgbClr val="003760"/>
    <a:srgbClr val="5F2888"/>
    <a:srgbClr val="A568D2"/>
    <a:srgbClr val="E260D9"/>
    <a:srgbClr val="CC6600"/>
    <a:srgbClr val="FCEEFB"/>
    <a:srgbClr val="FBE9FA"/>
    <a:srgbClr val="E676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>
        <p:scale>
          <a:sx n="95" d="100"/>
          <a:sy n="95" d="100"/>
        </p:scale>
        <p:origin x="2004" y="990"/>
      </p:cViewPr>
      <p:guideLst>
        <p:guide orient="horz" pos="4033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0" y="8"/>
            <a:ext cx="4306783" cy="719623"/>
          </a:xfrm>
          <a:prstGeom prst="rect">
            <a:avLst/>
          </a:prstGeom>
        </p:spPr>
        <p:txBody>
          <a:bodyPr vert="horz" lIns="91905" tIns="45952" rIns="91905" bIns="45952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9368" y="8"/>
            <a:ext cx="4308380" cy="719623"/>
          </a:xfrm>
          <a:prstGeom prst="rect">
            <a:avLst/>
          </a:prstGeom>
        </p:spPr>
        <p:txBody>
          <a:bodyPr vert="horz" lIns="91905" tIns="45952" rIns="91905" bIns="45952" rtlCol="0"/>
          <a:lstStyle>
            <a:lvl1pPr algn="r">
              <a:defRPr sz="1300"/>
            </a:lvl1pPr>
          </a:lstStyle>
          <a:p>
            <a:fld id="{63E72269-F475-47B7-A8C2-98FB65344709}" type="datetimeFigureOut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0" y="13648854"/>
            <a:ext cx="4306783" cy="719623"/>
          </a:xfrm>
          <a:prstGeom prst="rect">
            <a:avLst/>
          </a:prstGeom>
        </p:spPr>
        <p:txBody>
          <a:bodyPr vert="horz" lIns="91905" tIns="45952" rIns="91905" bIns="45952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9368" y="13648854"/>
            <a:ext cx="4308380" cy="719623"/>
          </a:xfrm>
          <a:prstGeom prst="rect">
            <a:avLst/>
          </a:prstGeom>
        </p:spPr>
        <p:txBody>
          <a:bodyPr vert="horz" lIns="91905" tIns="45952" rIns="91905" bIns="45952" rtlCol="0" anchor="b"/>
          <a:lstStyle>
            <a:lvl1pPr algn="r">
              <a:defRPr sz="1300"/>
            </a:lvl1pPr>
          </a:lstStyle>
          <a:p>
            <a:fld id="{15D88F18-578E-4D34-A621-C953A5C331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4939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7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/>
          <a:lstStyle>
            <a:lvl1pPr algn="l">
              <a:defRPr sz="17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9992" y="7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/>
          <a:lstStyle>
            <a:lvl1pPr algn="r">
              <a:defRPr sz="1700"/>
            </a:lvl1pPr>
          </a:lstStyle>
          <a:p>
            <a:fld id="{2F56F95B-AC81-4CB3-840E-92826310B2C3}" type="datetimeFigureOut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52775" y="1797050"/>
            <a:ext cx="3633788" cy="4846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3741" tIns="66875" rIns="133741" bIns="6687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934" y="6914833"/>
            <a:ext cx="7951470" cy="5657580"/>
          </a:xfrm>
          <a:prstGeom prst="rect">
            <a:avLst/>
          </a:prstGeom>
        </p:spPr>
        <p:txBody>
          <a:bodyPr vert="horz" lIns="133741" tIns="66875" rIns="133741" bIns="6687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8" y="13647559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 anchor="b"/>
          <a:lstStyle>
            <a:lvl1pPr algn="l">
              <a:defRPr sz="17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9992" y="13647559"/>
            <a:ext cx="4307050" cy="720917"/>
          </a:xfrm>
          <a:prstGeom prst="rect">
            <a:avLst/>
          </a:prstGeom>
        </p:spPr>
        <p:txBody>
          <a:bodyPr vert="horz" lIns="133741" tIns="66875" rIns="133741" bIns="66875" rtlCol="0" anchor="b"/>
          <a:lstStyle>
            <a:lvl1pPr algn="r">
              <a:defRPr sz="1700"/>
            </a:lvl1pPr>
          </a:lstStyle>
          <a:p>
            <a:fld id="{60AFF07E-BC17-423E-B381-7D462A523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633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1pPr>
    <a:lvl2pPr marL="223885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2pPr>
    <a:lvl3pPr marL="447773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3pPr>
    <a:lvl4pPr marL="671656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4pPr>
    <a:lvl5pPr marL="895540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5pPr>
    <a:lvl6pPr marL="1119425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6pPr>
    <a:lvl7pPr marL="1343310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7pPr>
    <a:lvl8pPr marL="1567198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8pPr>
    <a:lvl9pPr marL="1791079" algn="l" defTabSz="447773" rtl="0" eaLnBrk="1" latinLnBrk="1" hangingPunct="1">
      <a:defRPr sz="58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152775" y="1797050"/>
            <a:ext cx="3633788" cy="48466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5439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152775" y="1797050"/>
            <a:ext cx="3633788" cy="484663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0486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9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5"/>
            <a:ext cx="7200900" cy="3090755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A3FD-481D-4300-929F-26F096D69DC8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8519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61964-2E42-4346-BB99-15249851295F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4009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60" y="681568"/>
            <a:ext cx="2070258" cy="10848764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8"/>
            <a:ext cx="6090762" cy="1084876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D4A1-6B1F-429B-878D-E9CF86AE234D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9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FCB6-0D5A-423F-A97A-75FEBB24924D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88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3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3" y="8567001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D477B-4413-4780-8D00-47120B09D756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869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D535-1279-4124-B60D-99A4D3DD5A15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1804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4" y="681570"/>
            <a:ext cx="8281035" cy="247438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6" y="3138172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6" y="4676141"/>
            <a:ext cx="4061757" cy="68778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2"/>
            <a:ext cx="4081762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1"/>
            <a:ext cx="4081762" cy="68778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C22F-2CC9-4E60-896D-40E4EFFDBD19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4839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1EF6-AAF8-4CF7-BA5E-26B57E589FFE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3813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B7571-1961-4A74-8DBF-E8450ED2A9E4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021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8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1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1"/>
            <a:ext cx="3096638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84DC7-2BEE-4D40-B8EA-E154B9BFF938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1021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8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1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1"/>
            <a:ext cx="3096638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7C6A-F8F9-4515-A17F-26140FAB69D8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4749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4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4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91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51614-90BE-45AD-BFF6-7DD0D06987EC}" type="datetime1">
              <a:rPr lang="ko-KR" altLang="en-US" smtClean="0"/>
              <a:t>2026-02-23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9" y="11865191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91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20BE8-16AD-45EA-BF11-D6700E03927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6144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sldNum="0" hdr="0" ftr="0" dt="0"/>
  <p:txStyles>
    <p:titleStyle>
      <a:lvl1pPr algn="l" defTabSz="960120" rtl="0" eaLnBrk="1" latinLnBrk="1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1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631" y="-71715"/>
            <a:ext cx="9601199" cy="831284"/>
          </a:xfrm>
          <a:prstGeom prst="rect">
            <a:avLst/>
          </a:prstGeom>
        </p:spPr>
      </p:pic>
      <p:sp>
        <p:nvSpPr>
          <p:cNvPr id="78" name="직사각형 77"/>
          <p:cNvSpPr/>
          <p:nvPr/>
        </p:nvSpPr>
        <p:spPr>
          <a:xfrm>
            <a:off x="123676" y="836166"/>
            <a:ext cx="9375925" cy="11887556"/>
          </a:xfrm>
          <a:prstGeom prst="rect">
            <a:avLst/>
          </a:prstGeom>
          <a:solidFill>
            <a:schemeClr val="bg1"/>
          </a:solidFill>
          <a:ln w="57150"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25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72736" y="5890460"/>
            <a:ext cx="36257" cy="202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7921" tIns="8960" rIns="17921" bIns="8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 b="1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84172" y="2201372"/>
            <a:ext cx="6483456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-1452758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-1270961" y="-1369653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-1089164" y="-1187854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-725220" y="-48726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44" name="Rectangle 27"/>
          <p:cNvSpPr>
            <a:spLocks noChangeArrowheads="1"/>
          </p:cNvSpPr>
          <p:nvPr/>
        </p:nvSpPr>
        <p:spPr bwMode="auto">
          <a:xfrm>
            <a:off x="2401850" y="6970989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-1276956" y="3747400"/>
            <a:ext cx="220353" cy="29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/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1" name="Rectangle 35"/>
          <p:cNvSpPr>
            <a:spLocks noChangeArrowheads="1"/>
          </p:cNvSpPr>
          <p:nvPr/>
        </p:nvSpPr>
        <p:spPr bwMode="auto">
          <a:xfrm>
            <a:off x="837030" y="-378337"/>
            <a:ext cx="8292392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-1294982" y="3420069"/>
            <a:ext cx="220353" cy="29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/>
          </a:p>
        </p:txBody>
      </p:sp>
      <p:sp>
        <p:nvSpPr>
          <p:cNvPr id="34" name="Rectangle 41"/>
          <p:cNvSpPr>
            <a:spLocks noChangeArrowheads="1"/>
          </p:cNvSpPr>
          <p:nvPr/>
        </p:nvSpPr>
        <p:spPr bwMode="auto">
          <a:xfrm>
            <a:off x="-1291195" y="2820615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7" name="Rectangle 43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8" name="Rectangle 45"/>
          <p:cNvSpPr>
            <a:spLocks noChangeArrowheads="1"/>
          </p:cNvSpPr>
          <p:nvPr/>
        </p:nvSpPr>
        <p:spPr bwMode="auto">
          <a:xfrm>
            <a:off x="-1270961" y="-1369653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9" name="Rectangle 47"/>
          <p:cNvSpPr>
            <a:spLocks noChangeArrowheads="1"/>
          </p:cNvSpPr>
          <p:nvPr/>
        </p:nvSpPr>
        <p:spPr bwMode="auto">
          <a:xfrm>
            <a:off x="-1089164" y="-1187854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2927731" y="-570906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2927731" y="-570906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2442968" y="2584758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2613445" y="3157763"/>
            <a:ext cx="220353" cy="29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200"/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-1452759" y="-1551450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32" name="Rectangle 20"/>
          <p:cNvSpPr>
            <a:spLocks noChangeArrowheads="1"/>
          </p:cNvSpPr>
          <p:nvPr/>
        </p:nvSpPr>
        <p:spPr bwMode="auto">
          <a:xfrm>
            <a:off x="-1073418" y="7323182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4900681" y="10339645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80" name="직사각형 79"/>
          <p:cNvSpPr/>
          <p:nvPr/>
        </p:nvSpPr>
        <p:spPr>
          <a:xfrm>
            <a:off x="154177" y="2231685"/>
            <a:ext cx="4598387" cy="4959546"/>
          </a:xfrm>
          <a:prstGeom prst="rect">
            <a:avLst/>
          </a:prstGeom>
          <a:ln w="3175">
            <a:solidFill>
              <a:srgbClr val="3366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87" name="TextBox 86"/>
          <p:cNvSpPr txBox="1"/>
          <p:nvPr/>
        </p:nvSpPr>
        <p:spPr>
          <a:xfrm>
            <a:off x="77582" y="2484327"/>
            <a:ext cx="463048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000" dirty="0">
                <a:latin typeface="+mn-ea"/>
              </a:rPr>
              <a:t>‣ </a:t>
            </a:r>
            <a:r>
              <a:rPr lang="ko-KR" altLang="en-US" sz="1000" dirty="0">
                <a:latin typeface="+mn-ea"/>
              </a:rPr>
              <a:t>모든 강좌는 의왕도시공사 홈페이지에 회원가입 이후 접수 가능하며</a:t>
            </a:r>
            <a:r>
              <a:rPr lang="en-US" altLang="ko-KR" sz="1000" dirty="0">
                <a:latin typeface="+mn-ea"/>
              </a:rPr>
              <a:t>,     </a:t>
            </a:r>
          </a:p>
          <a:p>
            <a:pPr fontAlgn="base"/>
            <a:r>
              <a:rPr lang="en-US" altLang="ko-KR" sz="1000" dirty="0">
                <a:latin typeface="+mn-ea"/>
              </a:rPr>
              <a:t> </a:t>
            </a:r>
            <a:r>
              <a:rPr lang="en-US" altLang="ko-KR" sz="200" dirty="0" smtClean="0">
                <a:latin typeface="+mn-ea"/>
              </a:rPr>
              <a:t>       </a:t>
            </a:r>
            <a:r>
              <a:rPr lang="ko-KR" altLang="en-US" sz="1000" dirty="0" smtClean="0">
                <a:latin typeface="+mn-ea"/>
              </a:rPr>
              <a:t>반드시 </a:t>
            </a:r>
            <a:r>
              <a:rPr lang="en-US" altLang="ko-KR" sz="1000" b="1" dirty="0" smtClean="0">
                <a:solidFill>
                  <a:srgbClr val="FF0000"/>
                </a:solidFill>
                <a:latin typeface="+mn-ea"/>
              </a:rPr>
              <a:t>”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거주지 인증</a:t>
            </a:r>
            <a:r>
              <a:rPr lang="en-US" altLang="ko-KR" sz="1000" b="1" dirty="0">
                <a:solidFill>
                  <a:srgbClr val="FF0000"/>
                </a:solidFill>
                <a:latin typeface="+mn-ea"/>
              </a:rPr>
              <a:t>” </a:t>
            </a:r>
            <a:r>
              <a:rPr lang="ko-KR" altLang="en-US" sz="1000" dirty="0">
                <a:latin typeface="+mn-ea"/>
              </a:rPr>
              <a:t>하시고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“정보 수정”</a:t>
            </a:r>
            <a:r>
              <a:rPr lang="ko-KR" altLang="en-US" sz="1000" dirty="0">
                <a:latin typeface="+mn-ea"/>
              </a:rPr>
              <a:t>에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동의</a:t>
            </a:r>
            <a:r>
              <a:rPr lang="ko-KR" altLang="en-US" sz="1000" dirty="0">
                <a:latin typeface="+mn-ea"/>
              </a:rPr>
              <a:t>하신 후 </a:t>
            </a:r>
            <a:r>
              <a:rPr lang="ko-KR" altLang="en-US" sz="1000" dirty="0" smtClean="0">
                <a:latin typeface="+mn-ea"/>
              </a:rPr>
              <a:t>회원가입</a:t>
            </a:r>
            <a:r>
              <a:rPr lang="en-US" altLang="ko-KR" sz="1000" dirty="0" smtClean="0">
                <a:latin typeface="+mn-ea"/>
              </a:rPr>
              <a:t>/</a:t>
            </a:r>
            <a:r>
              <a:rPr lang="ko-KR" altLang="en-US" sz="1000" dirty="0" smtClean="0">
                <a:latin typeface="+mn-ea"/>
              </a:rPr>
              <a:t>강습</a:t>
            </a:r>
            <a:endParaRPr lang="en-US" altLang="ko-KR" sz="1000" dirty="0" smtClean="0">
              <a:latin typeface="+mn-ea"/>
            </a:endParaRPr>
          </a:p>
          <a:p>
            <a:pPr fontAlgn="base"/>
            <a:r>
              <a:rPr lang="ko-KR" altLang="en-US" sz="1000" dirty="0" smtClean="0">
                <a:latin typeface="+mn-ea"/>
              </a:rPr>
              <a:t> </a:t>
            </a:r>
            <a:r>
              <a:rPr lang="en-US" altLang="ko-KR" sz="200" dirty="0">
                <a:latin typeface="+mn-ea"/>
              </a:rPr>
              <a:t> </a:t>
            </a:r>
            <a:r>
              <a:rPr lang="en-US" altLang="ko-KR" sz="200" dirty="0" smtClean="0">
                <a:latin typeface="+mn-ea"/>
              </a:rPr>
              <a:t>    </a:t>
            </a:r>
            <a:r>
              <a:rPr lang="en-US" altLang="ko-KR" sz="100" dirty="0">
                <a:latin typeface="+mn-ea"/>
              </a:rPr>
              <a:t> </a:t>
            </a:r>
            <a:r>
              <a:rPr lang="en-US" altLang="ko-KR" sz="200" dirty="0" smtClean="0">
                <a:latin typeface="+mn-ea"/>
              </a:rPr>
              <a:t> </a:t>
            </a:r>
            <a:r>
              <a:rPr lang="ko-KR" altLang="en-US" sz="1000" dirty="0" smtClean="0">
                <a:latin typeface="+mn-ea"/>
              </a:rPr>
              <a:t>등록을 </a:t>
            </a:r>
            <a:r>
              <a:rPr lang="ko-KR" altLang="en-US" sz="1000" dirty="0">
                <a:latin typeface="+mn-ea"/>
              </a:rPr>
              <a:t>진행하시기 바랍니다</a:t>
            </a:r>
            <a:r>
              <a:rPr lang="en-US" altLang="ko-KR" sz="1000" dirty="0">
                <a:latin typeface="+mn-ea"/>
              </a:rPr>
              <a:t>. </a:t>
            </a:r>
          </a:p>
          <a:p>
            <a:pPr fontAlgn="base"/>
            <a:r>
              <a:rPr lang="en-US" altLang="ko-KR" sz="1000" dirty="0">
                <a:latin typeface="+mn-ea"/>
              </a:rPr>
              <a:t>‣ </a:t>
            </a:r>
            <a:r>
              <a:rPr lang="ko-KR" altLang="en-US" sz="1000" dirty="0" err="1" smtClean="0">
                <a:latin typeface="+mn-ea"/>
              </a:rPr>
              <a:t>타지역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거주자는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요금이 할증</a:t>
            </a:r>
            <a:r>
              <a:rPr lang="en-US" altLang="ko-KR" sz="1000" b="1" dirty="0">
                <a:solidFill>
                  <a:srgbClr val="FF0000"/>
                </a:solidFill>
                <a:latin typeface="+mn-ea"/>
              </a:rPr>
              <a:t>(30%) </a:t>
            </a:r>
            <a:r>
              <a:rPr lang="ko-KR" altLang="en-US" sz="1000" dirty="0">
                <a:latin typeface="+mn-ea"/>
              </a:rPr>
              <a:t>되며</a:t>
            </a:r>
            <a:r>
              <a:rPr lang="en-US" altLang="ko-KR" sz="1000" dirty="0">
                <a:latin typeface="+mn-ea"/>
              </a:rPr>
              <a:t>, 1</a:t>
            </a:r>
            <a:r>
              <a:rPr lang="ko-KR" altLang="en-US" sz="1000" dirty="0">
                <a:latin typeface="+mn-ea"/>
              </a:rPr>
              <a:t>개월 단위로만 등록 가능합니다</a:t>
            </a:r>
            <a:r>
              <a:rPr lang="en-US" altLang="ko-KR" sz="1000" dirty="0">
                <a:latin typeface="+mn-ea"/>
              </a:rPr>
              <a:t>.</a:t>
            </a:r>
          </a:p>
          <a:p>
            <a:pPr fontAlgn="base"/>
            <a:r>
              <a:rPr lang="en-US" altLang="ko-KR" sz="1000" b="1" dirty="0">
                <a:solidFill>
                  <a:srgbClr val="0070C0"/>
                </a:solidFill>
                <a:latin typeface="+mn-ea"/>
              </a:rPr>
              <a:t>   ※ </a:t>
            </a:r>
            <a:r>
              <a:rPr lang="ko-KR" altLang="en-US" sz="1000" b="1" dirty="0" err="1">
                <a:solidFill>
                  <a:schemeClr val="accent5"/>
                </a:solidFill>
                <a:latin typeface="+mn-ea"/>
              </a:rPr>
              <a:t>타지역</a:t>
            </a:r>
            <a:r>
              <a:rPr lang="ko-KR" altLang="en-US" sz="1000" b="1" dirty="0">
                <a:solidFill>
                  <a:schemeClr val="accent5"/>
                </a:solidFill>
                <a:latin typeface="+mn-ea"/>
              </a:rPr>
              <a:t> 할증 제외자 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dirty="0">
                <a:latin typeface="+mn-ea"/>
              </a:rPr>
              <a:t>사업장이 의왕시에 소재하는 직장인과 사업자는</a:t>
            </a:r>
            <a:endParaRPr lang="en-US" altLang="ko-KR" sz="1000" dirty="0">
              <a:latin typeface="+mn-ea"/>
            </a:endParaRPr>
          </a:p>
          <a:p>
            <a:pPr fontAlgn="base"/>
            <a:r>
              <a:rPr lang="en-US" altLang="ko-KR" sz="1000" dirty="0">
                <a:latin typeface="+mn-ea"/>
              </a:rPr>
              <a:t>     </a:t>
            </a:r>
            <a:r>
              <a:rPr lang="ko-KR" altLang="en-US" sz="1000" dirty="0">
                <a:latin typeface="+mn-ea"/>
              </a:rPr>
              <a:t> 회원가입 후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강습등록 전</a:t>
            </a:r>
            <a:r>
              <a:rPr lang="ko-KR" altLang="en-US" sz="1000" dirty="0">
                <a:latin typeface="+mn-ea"/>
              </a:rPr>
              <a:t>에  안내데스크를 방문하여 감면 등록을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연 </a:t>
            </a:r>
            <a:r>
              <a:rPr lang="en-US" altLang="ko-KR" sz="1000" b="1" dirty="0">
                <a:solidFill>
                  <a:srgbClr val="FF0000"/>
                </a:solidFill>
                <a:latin typeface="+mn-ea"/>
              </a:rPr>
              <a:t>1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회</a:t>
            </a:r>
            <a:r>
              <a:rPr lang="ko-KR" altLang="en-US" sz="1000" dirty="0">
                <a:solidFill>
                  <a:srgbClr val="0070C0"/>
                </a:solidFill>
                <a:latin typeface="+mn-ea"/>
              </a:rPr>
              <a:t> </a:t>
            </a:r>
            <a:endParaRPr lang="en-US" altLang="ko-KR" sz="1000" dirty="0">
              <a:solidFill>
                <a:srgbClr val="0070C0"/>
              </a:solidFill>
              <a:latin typeface="+mn-ea"/>
            </a:endParaRPr>
          </a:p>
          <a:p>
            <a:pPr fontAlgn="base"/>
            <a:r>
              <a:rPr lang="en-US" altLang="ko-KR" sz="1000" dirty="0">
                <a:solidFill>
                  <a:srgbClr val="0070C0"/>
                </a:solidFill>
                <a:latin typeface="+mn-ea"/>
              </a:rPr>
              <a:t>      </a:t>
            </a:r>
            <a:r>
              <a:rPr lang="ko-KR" altLang="en-US" sz="1000" dirty="0">
                <a:latin typeface="+mn-ea"/>
              </a:rPr>
              <a:t>신청해야 합니다</a:t>
            </a:r>
            <a:r>
              <a:rPr lang="en-US" altLang="ko-KR" sz="1000" dirty="0">
                <a:latin typeface="+mn-ea"/>
              </a:rPr>
              <a:t>. </a:t>
            </a:r>
          </a:p>
          <a:p>
            <a:pPr fontAlgn="base"/>
            <a:r>
              <a:rPr lang="en-US" altLang="ko-KR" sz="1000" dirty="0" smtClean="0">
                <a:latin typeface="+mn-ea"/>
              </a:rPr>
              <a:t>     </a:t>
            </a:r>
            <a:r>
              <a:rPr lang="en-US" altLang="ko-KR" sz="100" dirty="0" smtClean="0">
                <a:latin typeface="+mn-ea"/>
              </a:rPr>
              <a:t>      </a:t>
            </a:r>
            <a:r>
              <a:rPr lang="en-US" altLang="ko-KR" sz="1000" dirty="0" smtClean="0">
                <a:latin typeface="+mn-ea"/>
              </a:rPr>
              <a:t>[</a:t>
            </a:r>
            <a:r>
              <a:rPr lang="ko-KR" altLang="en-US" sz="1000" dirty="0">
                <a:latin typeface="+mn-ea"/>
              </a:rPr>
              <a:t>관련서류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재직증명서</a:t>
            </a:r>
            <a:r>
              <a:rPr lang="en-US" altLang="ko-KR" sz="1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의왕시주소 必</a:t>
            </a:r>
            <a:r>
              <a:rPr lang="en-US" altLang="ko-KR" sz="1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ko-KR" altLang="en-US" sz="1000" dirty="0" smtClean="0">
                <a:latin typeface="+mn-ea"/>
              </a:rPr>
              <a:t> 또는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사업소득납세증명서 </a:t>
            </a:r>
            <a:r>
              <a:rPr lang="ko-KR" altLang="en-US" sz="1000" dirty="0" smtClean="0">
                <a:latin typeface="+mn-ea"/>
              </a:rPr>
              <a:t>또는</a:t>
            </a:r>
            <a:endParaRPr lang="en-US" altLang="ko-KR" sz="1000" dirty="0">
              <a:latin typeface="+mn-ea"/>
            </a:endParaRPr>
          </a:p>
          <a:p>
            <a:pPr fontAlgn="base"/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     </a:t>
            </a:r>
            <a:r>
              <a:rPr lang="ko-KR" altLang="en-US" sz="100" b="1" dirty="0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ko-KR" altLang="en-US" sz="1000" b="1" dirty="0" err="1" smtClean="0">
                <a:solidFill>
                  <a:srgbClr val="FF0000"/>
                </a:solidFill>
                <a:latin typeface="+mn-ea"/>
              </a:rPr>
              <a:t>사업자등록증명원</a:t>
            </a:r>
            <a:r>
              <a:rPr lang="ko-KR" altLang="en-US" sz="1000" dirty="0" smtClean="0">
                <a:latin typeface="+mn-ea"/>
              </a:rPr>
              <a:t> </a:t>
            </a:r>
            <a:r>
              <a:rPr lang="en-US" altLang="ko-KR" sz="1000" dirty="0">
                <a:latin typeface="+mn-ea"/>
              </a:rPr>
              <a:t>(3</a:t>
            </a:r>
            <a:r>
              <a:rPr lang="ko-KR" altLang="en-US" sz="1000" dirty="0">
                <a:latin typeface="+mn-ea"/>
              </a:rPr>
              <a:t>개월 이내</a:t>
            </a:r>
            <a:r>
              <a:rPr lang="en-US" altLang="ko-KR" sz="1000" dirty="0" smtClean="0">
                <a:latin typeface="+mn-ea"/>
              </a:rPr>
              <a:t>)] 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연 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1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회 등록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/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매년 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12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월 </a:t>
            </a:r>
            <a:r>
              <a:rPr lang="en-US" altLang="ko-KR" sz="1000" b="1" dirty="0" smtClean="0">
                <a:solidFill>
                  <a:schemeClr val="accent5"/>
                </a:solidFill>
                <a:latin typeface="+mn-ea"/>
              </a:rPr>
              <a:t>31</a:t>
            </a:r>
            <a:r>
              <a:rPr lang="ko-KR" altLang="en-US" sz="1000" b="1" dirty="0" smtClean="0">
                <a:solidFill>
                  <a:schemeClr val="accent5"/>
                </a:solidFill>
                <a:latin typeface="+mn-ea"/>
              </a:rPr>
              <a:t>일로 종료</a:t>
            </a:r>
            <a:r>
              <a:rPr lang="en-US" altLang="ko-KR" sz="1000" dirty="0">
                <a:latin typeface="+mn-ea"/>
              </a:rPr>
              <a:t>]</a:t>
            </a:r>
            <a:endParaRPr lang="ko-KR" altLang="en-US" sz="1000" dirty="0">
              <a:latin typeface="+mn-ea"/>
            </a:endParaRPr>
          </a:p>
          <a:p>
            <a:pPr fontAlgn="base"/>
            <a:r>
              <a:rPr lang="en-US" altLang="ko-KR" sz="1000" dirty="0">
                <a:latin typeface="+mn-ea"/>
              </a:rPr>
              <a:t>‣ </a:t>
            </a:r>
            <a:r>
              <a:rPr lang="ko-KR" altLang="en-US" sz="1000" dirty="0">
                <a:latin typeface="+mn-ea"/>
              </a:rPr>
              <a:t>모든 강좌는 </a:t>
            </a:r>
            <a:r>
              <a:rPr lang="ko-KR" altLang="en-US" sz="1000" dirty="0" smtClean="0">
                <a:latin typeface="+mn-ea"/>
              </a:rPr>
              <a:t>수강인원이 </a:t>
            </a:r>
            <a:r>
              <a:rPr lang="ko-KR" altLang="en-US" sz="1000" dirty="0">
                <a:latin typeface="+mn-ea"/>
              </a:rPr>
              <a:t>정원의 </a:t>
            </a:r>
            <a:r>
              <a:rPr lang="en-US" altLang="ko-KR" sz="1000" dirty="0">
                <a:latin typeface="+mn-ea"/>
              </a:rPr>
              <a:t>50% </a:t>
            </a:r>
            <a:r>
              <a:rPr lang="ko-KR" altLang="en-US" sz="1000" dirty="0">
                <a:latin typeface="+mn-ea"/>
              </a:rPr>
              <a:t>미만인 경우 또는 운영상 필요한 경우</a:t>
            </a:r>
            <a:endParaRPr lang="en-US" altLang="ko-KR" sz="1000" dirty="0">
              <a:latin typeface="+mn-ea"/>
            </a:endParaRPr>
          </a:p>
          <a:p>
            <a:pPr fontAlgn="base"/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ko-KR" altLang="en-US" sz="100" b="1" dirty="0" smtClean="0">
                <a:solidFill>
                  <a:srgbClr val="FF0000"/>
                </a:solidFill>
                <a:latin typeface="+mn-ea"/>
              </a:rPr>
              <a:t>     </a:t>
            </a:r>
            <a:r>
              <a:rPr lang="ko-KR" altLang="en-US" sz="1000" b="1" dirty="0" smtClean="0">
                <a:solidFill>
                  <a:srgbClr val="FF0000"/>
                </a:solidFill>
                <a:latin typeface="+mn-ea"/>
              </a:rPr>
              <a:t>폐강</a:t>
            </a:r>
            <a:r>
              <a:rPr lang="en-US" altLang="ko-KR" sz="1000" dirty="0" smtClean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또는 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합반</a:t>
            </a:r>
            <a:r>
              <a:rPr lang="ko-KR" altLang="en-US" sz="1000" dirty="0">
                <a:latin typeface="+mn-ea"/>
              </a:rPr>
              <a:t>될 수 있습니다</a:t>
            </a:r>
            <a:r>
              <a:rPr lang="en-US" altLang="ko-KR" sz="1000" dirty="0">
                <a:latin typeface="+mn-ea"/>
              </a:rPr>
              <a:t>.</a:t>
            </a:r>
          </a:p>
        </p:txBody>
      </p:sp>
      <p:sp>
        <p:nvSpPr>
          <p:cNvPr id="118" name="직사각형 117"/>
          <p:cNvSpPr/>
          <p:nvPr/>
        </p:nvSpPr>
        <p:spPr>
          <a:xfrm>
            <a:off x="186783" y="2263493"/>
            <a:ext cx="1344938" cy="2243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접수 및 이용안내</a:t>
            </a:r>
          </a:p>
        </p:txBody>
      </p:sp>
      <p:sp>
        <p:nvSpPr>
          <p:cNvPr id="82" name="직사각형 81"/>
          <p:cNvSpPr/>
          <p:nvPr/>
        </p:nvSpPr>
        <p:spPr>
          <a:xfrm>
            <a:off x="151410" y="1272876"/>
            <a:ext cx="4610679" cy="463904"/>
          </a:xfrm>
          <a:prstGeom prst="rect">
            <a:avLst/>
          </a:prstGeom>
          <a:ln w="3175">
            <a:solidFill>
              <a:srgbClr val="3366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14" name="TextBox 13"/>
          <p:cNvSpPr txBox="1"/>
          <p:nvPr/>
        </p:nvSpPr>
        <p:spPr>
          <a:xfrm>
            <a:off x="375510" y="1234810"/>
            <a:ext cx="41636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ko-KR" altLang="en-US" sz="1000" dirty="0">
                <a:latin typeface="+mn-ea"/>
              </a:rPr>
              <a:t>매월 </a:t>
            </a:r>
            <a:r>
              <a:rPr lang="en-US" altLang="ko-KR" sz="1000" dirty="0">
                <a:latin typeface="+mn-ea"/>
              </a:rPr>
              <a:t>1</a:t>
            </a:r>
            <a:r>
              <a:rPr lang="ko-KR" altLang="en-US" sz="1000" dirty="0">
                <a:latin typeface="+mn-ea"/>
              </a:rPr>
              <a:t>일부터 말일까지 </a:t>
            </a:r>
            <a:r>
              <a:rPr lang="ko-KR" altLang="en-US" sz="1000" b="1" dirty="0">
                <a:solidFill>
                  <a:srgbClr val="0836B8"/>
                </a:solidFill>
                <a:latin typeface="+mn-ea"/>
              </a:rPr>
              <a:t>월 단위 강습으로 프로그램 운영</a:t>
            </a:r>
          </a:p>
          <a:p>
            <a:pPr algn="ctr" fontAlgn="base">
              <a:lnSpc>
                <a:spcPct val="150000"/>
              </a:lnSpc>
            </a:pPr>
            <a:r>
              <a:rPr lang="en-US" altLang="ko-KR" sz="1000" dirty="0">
                <a:latin typeface="+mn-ea"/>
              </a:rPr>
              <a:t>※ </a:t>
            </a:r>
            <a:r>
              <a:rPr lang="ko-KR" altLang="en-US" sz="1000" dirty="0">
                <a:latin typeface="+mn-ea"/>
              </a:rPr>
              <a:t>운영상 프로그램이 변경될 수 있습니다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186783" y="4415846"/>
            <a:ext cx="1917709" cy="22090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회원가입 및 카드 발급방법</a:t>
            </a:r>
          </a:p>
        </p:txBody>
      </p:sp>
      <p:sp>
        <p:nvSpPr>
          <p:cNvPr id="106" name="직사각형 105"/>
          <p:cNvSpPr/>
          <p:nvPr/>
        </p:nvSpPr>
        <p:spPr>
          <a:xfrm>
            <a:off x="187785" y="5943427"/>
            <a:ext cx="1342122" cy="20416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프로그램 접수</a:t>
            </a:r>
          </a:p>
        </p:txBody>
      </p:sp>
      <p:sp>
        <p:nvSpPr>
          <p:cNvPr id="86" name="직사각형 85"/>
          <p:cNvSpPr/>
          <p:nvPr/>
        </p:nvSpPr>
        <p:spPr>
          <a:xfrm>
            <a:off x="150564" y="7671418"/>
            <a:ext cx="4607957" cy="2634266"/>
          </a:xfrm>
          <a:prstGeom prst="rect">
            <a:avLst/>
          </a:prstGeom>
          <a:ln w="3175">
            <a:solidFill>
              <a:srgbClr val="3366C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graphicFrame>
        <p:nvGraphicFramePr>
          <p:cNvPr id="123" name="표 1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273956"/>
              </p:ext>
            </p:extLst>
          </p:nvPr>
        </p:nvGraphicFramePr>
        <p:xfrm>
          <a:off x="327472" y="7719603"/>
          <a:ext cx="4251701" cy="13454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17485"/>
                <a:gridCol w="1165383"/>
                <a:gridCol w="1968833"/>
              </a:tblGrid>
              <a:tr h="203808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    분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접 수 일 자</a:t>
                      </a:r>
                      <a:endParaRPr lang="ko-KR" altLang="en-US" sz="1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98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기존회원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601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강습 〮 사물함</a:t>
                      </a: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dirty="0" smtClean="0">
                        <a:solidFill>
                          <a:schemeClr val="accent5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재등록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18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23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일까지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71277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616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신규등록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601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강습</a:t>
                      </a: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dirty="0" smtClean="0">
                        <a:solidFill>
                          <a:schemeClr val="accent5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 거주자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26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말일까지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4224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</a:pPr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타지역 거주자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27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~ 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말일까지</a:t>
                      </a:r>
                      <a:endParaRPr lang="en-US" altLang="ko-KR" sz="10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(06:00 ~ 21:00)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8" name="직사각형 87"/>
          <p:cNvSpPr/>
          <p:nvPr/>
        </p:nvSpPr>
        <p:spPr>
          <a:xfrm>
            <a:off x="149670" y="10814217"/>
            <a:ext cx="4617972" cy="1846661"/>
          </a:xfrm>
          <a:prstGeom prst="rect">
            <a:avLst/>
          </a:prstGeom>
          <a:ln w="3175">
            <a:solidFill>
              <a:srgbClr val="5F288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127" name="TextBox 126"/>
          <p:cNvSpPr txBox="1"/>
          <p:nvPr/>
        </p:nvSpPr>
        <p:spPr>
          <a:xfrm>
            <a:off x="173496" y="10798313"/>
            <a:ext cx="4534575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관련근거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의왕시 체육시설관리운영 조례 제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10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항</a:t>
            </a:r>
            <a:endParaRPr lang="en-US" altLang="ko-KR" sz="1000" b="1" spc="-62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∙ </a:t>
            </a: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연기사유</a:t>
            </a: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000" spc="-74" dirty="0">
                <a:latin typeface="+mn-ea"/>
              </a:rPr>
              <a:t>병원입원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국내 ∙ 외 출타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그 밖의 특별사유가 인정될 때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∙ </a:t>
            </a: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필요서류</a:t>
            </a:r>
            <a:r>
              <a:rPr lang="ko-KR" altLang="en-US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 </a:t>
            </a:r>
            <a:r>
              <a:rPr lang="en-US" altLang="ko-KR" sz="1000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000" spc="-74" dirty="0">
                <a:latin typeface="+mn-ea"/>
              </a:rPr>
              <a:t>의사소견서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진단서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진료확인서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장기출타확인서 등 관련서류 제출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</a:t>
            </a:r>
            <a:r>
              <a:rPr lang="ko-KR" altLang="en-US" sz="1000" spc="-74" dirty="0" smtClean="0">
                <a:latin typeface="+mn-ea"/>
              </a:rPr>
              <a:t>강습 등록기간 중 </a:t>
            </a:r>
            <a:r>
              <a:rPr lang="en-US" altLang="ko-KR" sz="1000" spc="-74" dirty="0" smtClean="0">
                <a:latin typeface="+mn-ea"/>
              </a:rPr>
              <a:t>1</a:t>
            </a:r>
            <a:r>
              <a:rPr lang="ko-KR" altLang="en-US" sz="1000" spc="-74" dirty="0" smtClean="0">
                <a:latin typeface="+mn-ea"/>
              </a:rPr>
              <a:t>회에 한하며</a:t>
            </a:r>
            <a:r>
              <a:rPr lang="en-US" altLang="ko-KR" sz="1000" spc="-74" dirty="0" smtClean="0">
                <a:latin typeface="+mn-ea"/>
              </a:rPr>
              <a:t>, </a:t>
            </a:r>
            <a:r>
              <a:rPr lang="ko-KR" altLang="en-US" sz="1000" spc="-74" dirty="0" err="1" smtClean="0">
                <a:latin typeface="+mn-ea"/>
              </a:rPr>
              <a:t>당해년도</a:t>
            </a:r>
            <a:r>
              <a:rPr lang="ko-KR" altLang="en-US" sz="1000" spc="-74" dirty="0" smtClean="0">
                <a:latin typeface="+mn-ea"/>
              </a:rPr>
              <a:t> </a:t>
            </a:r>
            <a:r>
              <a:rPr lang="ko-KR" altLang="en-US" sz="1000" spc="-74" dirty="0">
                <a:latin typeface="+mn-ea"/>
              </a:rPr>
              <a:t>최대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회만 </a:t>
            </a:r>
            <a:r>
              <a:rPr lang="ko-KR" altLang="en-US" sz="1000" spc="-74" dirty="0">
                <a:latin typeface="+mn-ea"/>
              </a:rPr>
              <a:t>연기가능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</a:t>
            </a:r>
            <a:r>
              <a:rPr lang="ko-KR" altLang="en-US" sz="1000" spc="-74" dirty="0" smtClean="0">
                <a:latin typeface="+mn-ea"/>
              </a:rPr>
              <a:t>연기기간</a:t>
            </a:r>
            <a:r>
              <a:rPr lang="en-US" altLang="ko-KR" sz="1000" spc="-74" dirty="0" smtClean="0">
                <a:latin typeface="+mn-ea"/>
              </a:rPr>
              <a:t>: </a:t>
            </a:r>
            <a:r>
              <a:rPr lang="ko-KR" altLang="en-US" sz="1000" spc="-74" dirty="0" smtClean="0">
                <a:latin typeface="+mn-ea"/>
              </a:rPr>
              <a:t>연기 </a:t>
            </a:r>
            <a:r>
              <a:rPr lang="ko-KR" altLang="en-US" sz="1000" spc="-74" dirty="0">
                <a:latin typeface="+mn-ea"/>
              </a:rPr>
              <a:t>신청서 제출일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다음날부터</a:t>
            </a:r>
            <a:r>
              <a:rPr lang="ko-KR" altLang="en-US" sz="1000" spc="-74" dirty="0">
                <a:latin typeface="+mn-ea"/>
              </a:rPr>
              <a:t>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30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일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/ 60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일 중 </a:t>
            </a:r>
            <a:r>
              <a:rPr lang="ko-KR" altLang="en-US" sz="1000" b="1" spc="-74" dirty="0" err="1" smtClean="0">
                <a:solidFill>
                  <a:srgbClr val="FF0000"/>
                </a:solidFill>
                <a:latin typeface="+mn-ea"/>
              </a:rPr>
              <a:t>택</a:t>
            </a:r>
            <a:r>
              <a:rPr lang="en-US" altLang="ko-KR" sz="1000" b="1" spc="-74" dirty="0" smtClean="0">
                <a:solidFill>
                  <a:srgbClr val="FF0000"/>
                </a:solidFill>
                <a:latin typeface="+mn-ea"/>
              </a:rPr>
              <a:t>1 </a:t>
            </a:r>
          </a:p>
          <a:p>
            <a:pPr>
              <a:lnSpc>
                <a:spcPct val="130000"/>
              </a:lnSpc>
            </a:pPr>
            <a:r>
              <a:rPr lang="ko-KR" altLang="en-US" sz="1000" spc="-74" dirty="0" smtClean="0">
                <a:latin typeface="+mn-ea"/>
              </a:rPr>
              <a:t>∙ </a:t>
            </a:r>
            <a:r>
              <a:rPr lang="ko-KR" altLang="en-US" sz="1000" spc="-74" dirty="0">
                <a:latin typeface="+mn-ea"/>
              </a:rPr>
              <a:t>본인 및 가족만 </a:t>
            </a:r>
            <a:r>
              <a:rPr lang="ko-KR" altLang="en-US" sz="1000" spc="-74" dirty="0" smtClean="0">
                <a:latin typeface="+mn-ea"/>
              </a:rPr>
              <a:t>대리신청 가능</a:t>
            </a:r>
            <a:endParaRPr lang="en-US" altLang="ko-KR" sz="1000" spc="-74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74" dirty="0">
                <a:latin typeface="+mn-ea"/>
              </a:rPr>
              <a:t> </a:t>
            </a:r>
            <a:r>
              <a:rPr lang="en-US" altLang="ko-KR" sz="1000" spc="-74" dirty="0" smtClean="0">
                <a:latin typeface="+mn-ea"/>
              </a:rPr>
              <a:t> [</a:t>
            </a:r>
            <a:r>
              <a:rPr lang="ko-KR" altLang="en-US" sz="1000" spc="-74" dirty="0" smtClean="0">
                <a:latin typeface="+mn-ea"/>
              </a:rPr>
              <a:t>대리 </a:t>
            </a:r>
            <a:r>
              <a:rPr lang="ko-KR" altLang="en-US" sz="1000" spc="-74" dirty="0">
                <a:latin typeface="+mn-ea"/>
              </a:rPr>
              <a:t>신청 시 </a:t>
            </a:r>
            <a:r>
              <a:rPr lang="ko-KR" altLang="en-US" sz="1000" spc="-86" dirty="0">
                <a:latin typeface="+mn-ea"/>
              </a:rPr>
              <a:t>주민등록등본 또는 가족관계증명서</a:t>
            </a:r>
            <a:r>
              <a:rPr lang="en-US" altLang="ko-KR" sz="1000" dirty="0">
                <a:latin typeface="+mn-ea"/>
              </a:rPr>
              <a:t>(</a:t>
            </a:r>
            <a:r>
              <a:rPr lang="en-US" altLang="ko-KR" sz="1000" spc="-86" dirty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이내</a:t>
            </a:r>
            <a:r>
              <a:rPr lang="en-US" altLang="ko-KR" sz="1000" spc="-86" dirty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</a:t>
            </a:r>
            <a:r>
              <a:rPr lang="ko-KR" altLang="en-US" sz="1000" spc="-86" dirty="0" smtClean="0">
                <a:latin typeface="+mn-ea"/>
              </a:rPr>
              <a:t>신분증</a:t>
            </a:r>
            <a:r>
              <a:rPr lang="en-US" altLang="ko-KR" sz="1000" spc="-86" dirty="0" smtClean="0">
                <a:latin typeface="+mn-ea"/>
              </a:rPr>
              <a:t>]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∙ 연기기간 만료 후 </a:t>
            </a:r>
            <a:r>
              <a:rPr lang="ko-KR" altLang="en-US" sz="1000" b="1" spc="-74" dirty="0" err="1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재연기</a:t>
            </a:r>
            <a:r>
              <a:rPr lang="ko-KR" altLang="en-US" sz="1000" b="1" spc="-74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 </a:t>
            </a:r>
            <a:r>
              <a:rPr lang="ko-KR" altLang="en-US" sz="1000" b="1" spc="-74" dirty="0">
                <a:solidFill>
                  <a:schemeClr val="accent5">
                    <a:lumMod val="75000"/>
                  </a:schemeClr>
                </a:solidFill>
                <a:latin typeface="+mn-ea"/>
              </a:rPr>
              <a:t>불가     </a:t>
            </a:r>
            <a:r>
              <a:rPr lang="en-US" altLang="ko-KR" sz="1000" b="1" spc="-74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연기 중 </a:t>
            </a:r>
            <a:r>
              <a:rPr lang="ko-KR" altLang="en-US" sz="1000" b="1" spc="-74" dirty="0" smtClean="0">
                <a:solidFill>
                  <a:srgbClr val="FF0000"/>
                </a:solidFill>
                <a:latin typeface="+mn-ea"/>
              </a:rPr>
              <a:t>취소 시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불이익 </a:t>
            </a:r>
            <a:r>
              <a:rPr lang="ko-KR" altLang="en-US" sz="1000" b="1" spc="-74" dirty="0" smtClean="0">
                <a:solidFill>
                  <a:srgbClr val="FF0000"/>
                </a:solidFill>
                <a:latin typeface="+mn-ea"/>
              </a:rPr>
              <a:t>발생</a:t>
            </a:r>
            <a:endParaRPr lang="en-US" altLang="ko-KR" sz="1000" b="1" spc="-74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</a:t>
            </a:r>
            <a:r>
              <a:rPr lang="ko-KR" altLang="en-US" sz="1000" spc="-74" dirty="0" smtClean="0">
                <a:latin typeface="+mn-ea"/>
              </a:rPr>
              <a:t>동일인이 </a:t>
            </a:r>
            <a:r>
              <a:rPr lang="en-US" altLang="ko-KR" sz="1000" spc="-74" dirty="0" smtClean="0">
                <a:latin typeface="+mn-ea"/>
              </a:rPr>
              <a:t>2</a:t>
            </a:r>
            <a:r>
              <a:rPr lang="ko-KR" altLang="en-US" sz="1000" spc="-74" dirty="0" smtClean="0">
                <a:latin typeface="+mn-ea"/>
              </a:rPr>
              <a:t>개 이상의 프로그램을 이용할 경우 모든 프로그램 함께 자동 연기</a:t>
            </a:r>
            <a:endParaRPr lang="en-US" altLang="ko-KR" sz="1000" spc="-74" dirty="0">
              <a:latin typeface="+mn-ea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4878571" y="1278000"/>
            <a:ext cx="4591991" cy="5310033"/>
          </a:xfrm>
          <a:prstGeom prst="rect">
            <a:avLst/>
          </a:prstGeom>
          <a:ln w="3175">
            <a:solidFill>
              <a:srgbClr val="5F288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graphicFrame>
        <p:nvGraphicFramePr>
          <p:cNvPr id="65" name="표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993634"/>
              </p:ext>
            </p:extLst>
          </p:nvPr>
        </p:nvGraphicFramePr>
        <p:xfrm>
          <a:off x="4916498" y="1342550"/>
          <a:ext cx="4519131" cy="215905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98902"/>
                <a:gridCol w="520229"/>
              </a:tblGrid>
              <a:tr h="25600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할인대상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A9E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할인률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A9E5">
                        <a:alpha val="50000"/>
                      </a:srgbClr>
                    </a:solidFill>
                  </a:tcPr>
                </a:tc>
              </a:tr>
              <a:tr h="1449448">
                <a:tc>
                  <a:txBody>
                    <a:bodyPr/>
                    <a:lstStyle/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" spc="-80" baseline="0" dirty="0" smtClean="0">
                          <a:latin typeface="+mn-ea"/>
                          <a:ea typeface="+mn-ea"/>
                        </a:rPr>
                        <a:t>        </a:t>
                      </a:r>
                      <a:r>
                        <a:rPr lang="en-US" altLang="ko-KR" sz="1000" spc="-80" dirty="0" smtClean="0">
                          <a:latin typeface="+mn-ea"/>
                          <a:ea typeface="+mn-ea"/>
                        </a:rPr>
                        <a:t>65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세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이상 노인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등록된 장애인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장애 정도가 심한 장애인의 활동보조자 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명</a:t>
                      </a:r>
                      <a:endParaRPr lang="en-US" altLang="ko-KR" sz="1000" spc="-80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       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국민기초생활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보장법에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따른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수급자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한부모가족지원법에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따른 </a:t>
                      </a:r>
                      <a:r>
                        <a:rPr lang="ko-KR" altLang="en-US" sz="1000" b="0" spc="-8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한부모가족</a:t>
                      </a:r>
                      <a:endParaRPr lang="en-US" altLang="ko-KR" sz="10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국가유공자 ∙ 독립유공자 ∙ 참전유공자 ∙ </a:t>
                      </a:r>
                      <a:r>
                        <a:rPr lang="ko-KR" altLang="en-US" sz="1000" spc="-80" dirty="0" err="1" smtClean="0">
                          <a:latin typeface="+mn-ea"/>
                          <a:ea typeface="+mn-ea"/>
                        </a:rPr>
                        <a:t>고엽제후유의증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 ∙ </a:t>
                      </a:r>
                      <a:r>
                        <a:rPr lang="en-US" altLang="ko-KR" sz="1000" spc="-80" dirty="0" smtClean="0">
                          <a:latin typeface="+mn-ea"/>
                          <a:ea typeface="+mn-ea"/>
                        </a:rPr>
                        <a:t>5.18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민주유공자</a:t>
                      </a:r>
                      <a:endParaRPr lang="en-US" altLang="ko-KR" sz="1000" spc="-80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spc="-80" dirty="0" smtClean="0">
                          <a:latin typeface="+mn-ea"/>
                          <a:ea typeface="+mn-ea"/>
                        </a:rPr>
                        <a:t>특수임무유공자 ∙ 의사상자∙ 국군포로의 송환</a:t>
                      </a:r>
                      <a:r>
                        <a:rPr lang="en-US" altLang="ko-KR" sz="1000" spc="-8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및 대우 등의 법률 시행령에</a:t>
                      </a:r>
                      <a:endParaRPr lang="en-US" altLang="ko-KR" sz="1000" spc="-80" baseline="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baseline="0" dirty="0" smtClean="0">
                          <a:latin typeface="+mn-ea"/>
                          <a:ea typeface="+mn-ea"/>
                        </a:rPr>
                        <a:t> 해당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하는 사람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경기도 문화의 날에 체육시설을 이용하는 사람 </a:t>
                      </a: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spc="-8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장기대여및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en-US" altLang="ko-KR" sz="1000" b="0" spc="-8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프로그램 이용자는 제외</a:t>
                      </a: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 병역명문가 예우대상자</a:t>
                      </a:r>
                      <a:r>
                        <a:rPr lang="en-US" altLang="ko-KR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의왕시민 중 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임 </a:t>
                      </a:r>
                      <a:endParaRPr lang="en-US" altLang="ko-KR" sz="10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 중이거나 출산 후 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년이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지나지 않은 여성</a:t>
                      </a: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의왕시민 중 다자녀 감면 대</a:t>
                      </a:r>
                      <a:endParaRPr lang="en-US" altLang="ko-KR" sz="1000" b="0" spc="-8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en-US" altLang="ko-KR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0" spc="-8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상자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en-US" altLang="ko-KR" sz="900" b="0" spc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50%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03">
                <a:tc>
                  <a:txBody>
                    <a:bodyPr/>
                    <a:lstStyle/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dirty="0" smtClean="0">
                          <a:latin typeface="+mn-ea"/>
                        </a:rPr>
                        <a:t>∙ 가임기 여성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(10~55</a:t>
                      </a:r>
                      <a:r>
                        <a:rPr lang="ko-KR" altLang="en-US" sz="1000" spc="-80" dirty="0" smtClean="0">
                          <a:latin typeface="+mn-ea"/>
                        </a:rPr>
                        <a:t>세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/ </a:t>
                      </a:r>
                      <a:r>
                        <a:rPr lang="ko-KR" altLang="en-US" sz="1000" spc="-80" dirty="0" smtClean="0">
                          <a:latin typeface="+mn-ea"/>
                        </a:rPr>
                        <a:t>수영강습에 한하여 적용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)</a:t>
                      </a:r>
                    </a:p>
                    <a:p>
                      <a:pPr algn="l" latinLnBrk="1">
                        <a:lnSpc>
                          <a:spcPct val="110000"/>
                        </a:lnSpc>
                      </a:pPr>
                      <a:r>
                        <a:rPr lang="ko-KR" altLang="en-US" sz="1000" spc="-80" dirty="0" smtClean="0">
                          <a:latin typeface="+mn-ea"/>
                        </a:rPr>
                        <a:t>∙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3</a:t>
                      </a:r>
                      <a:r>
                        <a:rPr lang="ko-KR" altLang="en-US" sz="1000" spc="-80" dirty="0" smtClean="0">
                          <a:latin typeface="+mn-ea"/>
                        </a:rPr>
                        <a:t>개월 정기등록회원 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(</a:t>
                      </a:r>
                      <a:r>
                        <a:rPr lang="ko-KR" altLang="en-US" sz="1000" spc="-80" dirty="0" smtClean="0">
                          <a:solidFill>
                            <a:srgbClr val="0066CC"/>
                          </a:solidFill>
                          <a:latin typeface="+mn-ea"/>
                        </a:rPr>
                        <a:t>의왕시민</a:t>
                      </a:r>
                      <a:r>
                        <a:rPr lang="en-US" altLang="ko-KR" sz="1000" spc="-80" dirty="0" smtClean="0">
                          <a:latin typeface="+mn-ea"/>
                        </a:rPr>
                        <a:t>)</a:t>
                      </a:r>
                      <a:endParaRPr lang="ko-KR" altLang="en-US" sz="1000" b="0" spc="-8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</a:pPr>
                      <a:r>
                        <a:rPr lang="en-US" altLang="ko-KR" sz="900" b="0" spc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10%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1" name="TextBox 90"/>
          <p:cNvSpPr txBox="1"/>
          <p:nvPr/>
        </p:nvSpPr>
        <p:spPr>
          <a:xfrm>
            <a:off x="4881409" y="3561863"/>
            <a:ext cx="4554220" cy="297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000" spc="-99" dirty="0">
                <a:latin typeface="+mn-ea"/>
              </a:rPr>
              <a:t>∙ 감면은</a:t>
            </a:r>
            <a:r>
              <a:rPr lang="en-US" altLang="ko-KR" sz="1000" spc="-99" dirty="0">
                <a:latin typeface="+mn-ea"/>
              </a:rPr>
              <a:t>(65</a:t>
            </a:r>
            <a:r>
              <a:rPr lang="ko-KR" altLang="en-US" sz="1000" spc="-99" dirty="0">
                <a:latin typeface="+mn-ea"/>
              </a:rPr>
              <a:t>세 이상 노인 등</a:t>
            </a:r>
            <a:r>
              <a:rPr lang="en-US" altLang="ko-KR" sz="1000" spc="-99" dirty="0">
                <a:latin typeface="+mn-ea"/>
              </a:rPr>
              <a:t>) </a:t>
            </a:r>
            <a:r>
              <a:rPr lang="ko-KR" altLang="en-US" sz="1000" spc="-99" dirty="0">
                <a:latin typeface="+mn-ea"/>
              </a:rPr>
              <a:t>결제 시점 기준으로 생일이 지나야 할인 적용됩니다</a:t>
            </a:r>
            <a:r>
              <a:rPr lang="en-US" altLang="ko-KR" sz="1000" spc="-99" dirty="0" smtClean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 smtClean="0">
                <a:latin typeface="+mn-ea"/>
              </a:rPr>
              <a:t>∙ </a:t>
            </a:r>
            <a:r>
              <a:rPr lang="ko-KR" altLang="en-US" sz="1000" spc="-99" dirty="0">
                <a:latin typeface="+mn-ea"/>
              </a:rPr>
              <a:t>가족의 범위는 배우자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자녀로 제한합니다</a:t>
            </a:r>
            <a:r>
              <a:rPr lang="en-US" altLang="ko-KR" sz="1000" spc="-99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 (</a:t>
            </a:r>
            <a:r>
              <a:rPr lang="ko-KR" altLang="en-US" sz="1000" spc="-99" dirty="0">
                <a:latin typeface="+mn-ea"/>
              </a:rPr>
              <a:t>조부모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형제자매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손자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손녀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며느리</a:t>
            </a:r>
            <a:r>
              <a:rPr lang="en-US" altLang="ko-KR" sz="1000" spc="-99" dirty="0">
                <a:latin typeface="+mn-ea"/>
              </a:rPr>
              <a:t>, </a:t>
            </a:r>
            <a:r>
              <a:rPr lang="ko-KR" altLang="en-US" sz="1000" spc="-99" dirty="0">
                <a:latin typeface="+mn-ea"/>
              </a:rPr>
              <a:t>사위 등 불가</a:t>
            </a:r>
            <a:r>
              <a:rPr lang="en-US" altLang="ko-KR" sz="1000" spc="-99" dirty="0" smtClean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>
                <a:latin typeface="+mn-ea"/>
              </a:rPr>
              <a:t>∙ 다자녀 할인의 가족범위는 의왕시에 주민등록을 두고 </a:t>
            </a:r>
            <a:r>
              <a:rPr lang="en-US" altLang="ko-KR" sz="1000" spc="-99" dirty="0">
                <a:latin typeface="+mn-ea"/>
              </a:rPr>
              <a:t>2</a:t>
            </a:r>
            <a:r>
              <a:rPr lang="ko-KR" altLang="en-US" sz="1000" spc="-99" dirty="0">
                <a:latin typeface="+mn-ea"/>
              </a:rPr>
              <a:t>인 이상 다자녀 가정 중</a:t>
            </a:r>
            <a:endParaRPr lang="en-US" altLang="ko-KR" sz="1000" spc="-99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 </a:t>
            </a:r>
            <a:r>
              <a:rPr lang="ko-KR" altLang="en-US" sz="1000" spc="-99" dirty="0">
                <a:latin typeface="+mn-ea"/>
              </a:rPr>
              <a:t>가족관계등록부상 </a:t>
            </a:r>
            <a:r>
              <a:rPr lang="en-US" altLang="ko-KR" sz="1000" spc="-99" dirty="0">
                <a:latin typeface="+mn-ea"/>
              </a:rPr>
              <a:t>18</a:t>
            </a:r>
            <a:r>
              <a:rPr lang="ko-KR" altLang="en-US" sz="1000" spc="-99" dirty="0">
                <a:latin typeface="+mn-ea"/>
              </a:rPr>
              <a:t>세 이하 자녀가 </a:t>
            </a:r>
            <a:r>
              <a:rPr lang="en-US" altLang="ko-KR" sz="1000" spc="-99" dirty="0">
                <a:latin typeface="+mn-ea"/>
              </a:rPr>
              <a:t>1</a:t>
            </a:r>
            <a:r>
              <a:rPr lang="ko-KR" altLang="en-US" sz="1000" spc="-99" dirty="0">
                <a:latin typeface="+mn-ea"/>
              </a:rPr>
              <a:t>명 이상인 가정입니다</a:t>
            </a:r>
            <a:r>
              <a:rPr lang="en-US" altLang="ko-KR" sz="1000" spc="-99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 (</a:t>
            </a:r>
            <a:r>
              <a:rPr lang="ko-KR" altLang="en-US" sz="1000" spc="-99" dirty="0">
                <a:latin typeface="+mn-ea"/>
              </a:rPr>
              <a:t>의왕시에 주민등록을 두지 않으면 할인불가</a:t>
            </a:r>
            <a:r>
              <a:rPr lang="en-US" altLang="ko-KR" sz="1000" spc="-99" dirty="0" smtClean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>
                <a:latin typeface="+mn-ea"/>
              </a:rPr>
              <a:t>∙ </a:t>
            </a:r>
            <a:r>
              <a:rPr lang="ko-KR" altLang="en-US" sz="1000" spc="-99" dirty="0" smtClean="0">
                <a:latin typeface="+mn-ea"/>
              </a:rPr>
              <a:t>다자녀 감면 해당자는 </a:t>
            </a:r>
            <a:r>
              <a:rPr lang="ko-KR" altLang="en-US" sz="1000" spc="-99" dirty="0">
                <a:latin typeface="+mn-ea"/>
              </a:rPr>
              <a:t>회원 가입 후 강습등록 전에 안내데스크로 방문하여 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99" dirty="0">
                <a:latin typeface="+mn-ea"/>
              </a:rPr>
              <a:t> </a:t>
            </a:r>
            <a:r>
              <a:rPr lang="en-US" altLang="ko-KR" sz="1000" spc="-99" dirty="0" smtClean="0">
                <a:latin typeface="+mn-ea"/>
              </a:rPr>
              <a:t> </a:t>
            </a:r>
            <a:r>
              <a:rPr lang="ko-KR" altLang="en-US" sz="1000" spc="-99" dirty="0" smtClean="0">
                <a:latin typeface="+mn-ea"/>
              </a:rPr>
              <a:t>사전감면 등록을</a:t>
            </a:r>
            <a:r>
              <a:rPr lang="en-US" altLang="ko-KR" sz="1000" spc="-99" dirty="0" smtClean="0">
                <a:latin typeface="+mn-ea"/>
              </a:rPr>
              <a:t>  </a:t>
            </a:r>
            <a:r>
              <a:rPr lang="ko-KR" altLang="en-US" sz="1000" spc="-99" dirty="0">
                <a:latin typeface="+mn-ea"/>
              </a:rPr>
              <a:t>해야 합니다</a:t>
            </a:r>
            <a:r>
              <a:rPr lang="en-US" altLang="ko-KR" sz="1000" spc="-99" dirty="0">
                <a:latin typeface="+mn-ea"/>
              </a:rPr>
              <a:t>. (</a:t>
            </a:r>
            <a:r>
              <a:rPr lang="ko-KR" altLang="en-US" sz="1000" spc="-99" dirty="0">
                <a:latin typeface="+mn-ea"/>
              </a:rPr>
              <a:t>연</a:t>
            </a:r>
            <a:r>
              <a:rPr lang="en-US" altLang="ko-KR" sz="1000" spc="-99" dirty="0">
                <a:latin typeface="+mn-ea"/>
              </a:rPr>
              <a:t>1</a:t>
            </a:r>
            <a:r>
              <a:rPr lang="ko-KR" altLang="en-US" sz="1000" spc="-99" dirty="0">
                <a:latin typeface="+mn-ea"/>
              </a:rPr>
              <a:t>회 </a:t>
            </a:r>
            <a:r>
              <a:rPr lang="ko-KR" altLang="en-US" sz="1000" spc="-99" dirty="0" smtClean="0">
                <a:latin typeface="+mn-ea"/>
              </a:rPr>
              <a:t>등록 </a:t>
            </a:r>
            <a:r>
              <a:rPr lang="en-US" altLang="ko-KR" sz="1000" spc="-99" dirty="0" smtClean="0">
                <a:latin typeface="+mn-ea"/>
              </a:rPr>
              <a:t>/ </a:t>
            </a:r>
            <a:r>
              <a:rPr lang="ko-KR" altLang="en-US" sz="1000" spc="-99" dirty="0" smtClean="0">
                <a:latin typeface="+mn-ea"/>
              </a:rPr>
              <a:t>매년 </a:t>
            </a:r>
            <a:r>
              <a:rPr lang="en-US" altLang="ko-KR" sz="1000" spc="-99" dirty="0" smtClean="0">
                <a:latin typeface="+mn-ea"/>
              </a:rPr>
              <a:t>12</a:t>
            </a:r>
            <a:r>
              <a:rPr lang="ko-KR" altLang="en-US" sz="1000" spc="-99" dirty="0" smtClean="0">
                <a:latin typeface="+mn-ea"/>
              </a:rPr>
              <a:t>월 </a:t>
            </a:r>
            <a:r>
              <a:rPr lang="en-US" altLang="ko-KR" sz="1000" spc="-99" dirty="0" smtClean="0">
                <a:latin typeface="+mn-ea"/>
              </a:rPr>
              <a:t>31</a:t>
            </a:r>
            <a:r>
              <a:rPr lang="ko-KR" altLang="en-US" sz="1000" spc="-99" dirty="0" smtClean="0">
                <a:latin typeface="+mn-ea"/>
              </a:rPr>
              <a:t>일로 종료</a:t>
            </a:r>
            <a:r>
              <a:rPr lang="en-US" altLang="ko-KR" sz="1000" spc="-99" dirty="0" smtClean="0">
                <a:latin typeface="+mn-ea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000" spc="-99" dirty="0" smtClean="0">
                <a:latin typeface="+mn-ea"/>
              </a:rPr>
              <a:t>  </a:t>
            </a:r>
            <a:r>
              <a:rPr lang="en-US" altLang="ko-KR" sz="1000" spc="-99" dirty="0" smtClean="0">
                <a:latin typeface="+mn-ea"/>
              </a:rPr>
              <a:t>- </a:t>
            </a:r>
            <a:r>
              <a:rPr lang="ko-KR" altLang="en-US" sz="1000" spc="-99" dirty="0" smtClean="0">
                <a:latin typeface="+mn-ea"/>
              </a:rPr>
              <a:t>다자녀 </a:t>
            </a:r>
            <a:r>
              <a:rPr lang="ko-KR" altLang="en-US" sz="1000" spc="-99" dirty="0">
                <a:latin typeface="+mn-ea"/>
              </a:rPr>
              <a:t>등 사전감면등록 전에 </a:t>
            </a:r>
            <a:r>
              <a:rPr lang="ko-KR" altLang="en-US" sz="1000" spc="-99" dirty="0" smtClean="0">
                <a:latin typeface="+mn-ea"/>
              </a:rPr>
              <a:t>강습</a:t>
            </a:r>
            <a:r>
              <a:rPr lang="en-US" altLang="ko-KR" sz="1000" spc="-99" dirty="0" smtClean="0">
                <a:latin typeface="+mn-ea"/>
              </a:rPr>
              <a:t> </a:t>
            </a:r>
            <a:r>
              <a:rPr lang="ko-KR" altLang="en-US" sz="1000" spc="-99" dirty="0" smtClean="0">
                <a:latin typeface="+mn-ea"/>
              </a:rPr>
              <a:t>또는 </a:t>
            </a:r>
            <a:r>
              <a:rPr lang="ko-KR" altLang="en-US" sz="1000" spc="-99" dirty="0" err="1" smtClean="0">
                <a:latin typeface="+mn-ea"/>
              </a:rPr>
              <a:t>일일이용료</a:t>
            </a:r>
            <a:r>
              <a:rPr lang="ko-KR" altLang="en-US" sz="1000" spc="-99" dirty="0" smtClean="0">
                <a:latin typeface="+mn-ea"/>
              </a:rPr>
              <a:t> </a:t>
            </a:r>
            <a:r>
              <a:rPr lang="ko-KR" altLang="en-US" sz="1000" spc="-99" dirty="0">
                <a:latin typeface="+mn-ea"/>
              </a:rPr>
              <a:t>결제한 경우 환불 </a:t>
            </a:r>
            <a:r>
              <a:rPr lang="ko-KR" altLang="en-US" sz="1000" spc="-99" dirty="0" smtClean="0">
                <a:latin typeface="+mn-ea"/>
              </a:rPr>
              <a:t>불가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99" dirty="0" smtClean="0">
                <a:latin typeface="+mn-ea"/>
              </a:rPr>
              <a:t>    (</a:t>
            </a:r>
            <a:r>
              <a:rPr lang="ko-KR" altLang="en-US" sz="1000" spc="-99" dirty="0" smtClean="0">
                <a:latin typeface="+mn-ea"/>
              </a:rPr>
              <a:t>체육시설 및 서비스 이용약관 제</a:t>
            </a:r>
            <a:r>
              <a:rPr lang="en-US" altLang="ko-KR" sz="1000" spc="-99" dirty="0" smtClean="0">
                <a:latin typeface="+mn-ea"/>
              </a:rPr>
              <a:t>17</a:t>
            </a:r>
            <a:r>
              <a:rPr lang="ko-KR" altLang="en-US" sz="1000" spc="-99" dirty="0" smtClean="0">
                <a:latin typeface="+mn-ea"/>
              </a:rPr>
              <a:t>조 </a:t>
            </a:r>
            <a:r>
              <a:rPr lang="en-US" altLang="ko-KR" sz="1000" spc="-99" dirty="0" smtClean="0">
                <a:latin typeface="+mn-ea"/>
              </a:rPr>
              <a:t>3</a:t>
            </a:r>
            <a:r>
              <a:rPr lang="ko-KR" altLang="en-US" sz="1000" spc="-99" dirty="0" smtClean="0">
                <a:latin typeface="+mn-ea"/>
              </a:rPr>
              <a:t>항</a:t>
            </a:r>
            <a:r>
              <a:rPr lang="en-US" altLang="ko-KR" sz="1000" spc="-99" dirty="0" smtClean="0">
                <a:latin typeface="+mn-ea"/>
              </a:rPr>
              <a:t>)   </a:t>
            </a:r>
          </a:p>
          <a:p>
            <a:pPr>
              <a:lnSpc>
                <a:spcPct val="130000"/>
              </a:lnSpc>
            </a:pPr>
            <a:r>
              <a:rPr lang="en-US" altLang="ko-KR" sz="800" spc="-99" dirty="0" smtClean="0">
                <a:latin typeface="+mn-ea"/>
              </a:rPr>
              <a:t>  -  </a:t>
            </a:r>
            <a:r>
              <a:rPr lang="ko-KR" altLang="en-US" sz="1000" dirty="0" smtClean="0">
                <a:latin typeface="+mn-ea"/>
              </a:rPr>
              <a:t>증빙서류 </a:t>
            </a:r>
            <a:r>
              <a:rPr lang="ko-KR" altLang="en-US" sz="1000" dirty="0">
                <a:latin typeface="+mn-ea"/>
              </a:rPr>
              <a:t>지참</a:t>
            </a:r>
            <a:r>
              <a:rPr lang="en-US" altLang="ko-KR" sz="1000" dirty="0"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주민등록등본 또는 가족관계증명서</a:t>
            </a:r>
            <a:r>
              <a:rPr lang="en-US" altLang="ko-KR" sz="1000" dirty="0">
                <a:latin typeface="+mn-ea"/>
              </a:rPr>
              <a:t>(</a:t>
            </a:r>
            <a:r>
              <a:rPr lang="en-US" altLang="ko-KR" sz="1000" spc="-86" dirty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이내</a:t>
            </a:r>
            <a:r>
              <a:rPr lang="en-US" altLang="ko-KR" sz="1000" spc="-86" dirty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</a:t>
            </a:r>
            <a:r>
              <a:rPr lang="ko-KR" altLang="en-US" sz="1000" spc="-86" dirty="0" smtClean="0">
                <a:latin typeface="+mn-ea"/>
              </a:rPr>
              <a:t>신분증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spc="-99" dirty="0" smtClean="0">
                <a:latin typeface="+mn-ea"/>
              </a:rPr>
              <a:t>∙ </a:t>
            </a:r>
            <a:r>
              <a:rPr lang="ko-KR" altLang="en-US" sz="1000" spc="-99" dirty="0" err="1" smtClean="0">
                <a:latin typeface="+mn-ea"/>
              </a:rPr>
              <a:t>감면받고자</a:t>
            </a:r>
            <a:r>
              <a:rPr lang="ko-KR" altLang="en-US" sz="1000" spc="-99" dirty="0" smtClean="0">
                <a:latin typeface="+mn-ea"/>
              </a:rPr>
              <a:t> 하는 때에는 본인이 감면 대상임을 증명할 수 있는 서류 등을 직접 제시</a:t>
            </a:r>
            <a:endParaRPr lang="en-US" altLang="ko-KR" sz="1000" spc="-99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99" dirty="0">
                <a:latin typeface="+mn-ea"/>
              </a:rPr>
              <a:t> </a:t>
            </a:r>
            <a:r>
              <a:rPr lang="en-US" altLang="ko-KR" sz="1000" spc="-99" dirty="0" smtClean="0">
                <a:latin typeface="+mn-ea"/>
              </a:rPr>
              <a:t> </a:t>
            </a:r>
            <a:r>
              <a:rPr lang="ko-KR" altLang="en-US" sz="1000" spc="-99" dirty="0" smtClean="0">
                <a:latin typeface="+mn-ea"/>
              </a:rPr>
              <a:t>해야 합니다</a:t>
            </a:r>
            <a:r>
              <a:rPr lang="en-US" altLang="ko-KR" sz="1000" spc="-99" dirty="0" smtClean="0">
                <a:latin typeface="+mn-ea"/>
              </a:rPr>
              <a:t>. (</a:t>
            </a:r>
            <a:r>
              <a:rPr lang="ko-KR" altLang="en-US" sz="1000" spc="-99" dirty="0" smtClean="0">
                <a:latin typeface="+mn-ea"/>
              </a:rPr>
              <a:t>의왕시 체육시설 관리 운영 조례 제 </a:t>
            </a:r>
            <a:r>
              <a:rPr lang="en-US" altLang="ko-KR" sz="1000" spc="-99" dirty="0" smtClean="0">
                <a:latin typeface="+mn-ea"/>
              </a:rPr>
              <a:t>9</a:t>
            </a:r>
            <a:r>
              <a:rPr lang="ko-KR" altLang="en-US" sz="1000" spc="-99" dirty="0" smtClean="0">
                <a:latin typeface="+mn-ea"/>
              </a:rPr>
              <a:t>조 항</a:t>
            </a:r>
            <a:r>
              <a:rPr lang="en-US" altLang="ko-KR" sz="1000" spc="-99" dirty="0" smtClean="0">
                <a:latin typeface="+mn-ea"/>
              </a:rPr>
              <a:t>)</a:t>
            </a:r>
            <a:endParaRPr lang="en-US" altLang="ko-KR" sz="200" spc="-99" dirty="0" smtClean="0">
              <a:latin typeface="+mn-ea"/>
            </a:endParaRPr>
          </a:p>
          <a:p>
            <a:pPr>
              <a:lnSpc>
                <a:spcPct val="110000"/>
              </a:lnSpc>
            </a:pPr>
            <a:endParaRPr lang="en-US" altLang="ko-KR" sz="200" b="1" spc="-99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endParaRPr lang="en-US" altLang="ko-KR" sz="800" b="1" spc="-99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b="1" spc="-99" dirty="0" smtClean="0">
                <a:solidFill>
                  <a:srgbClr val="FF0000"/>
                </a:solidFill>
                <a:latin typeface="+mn-ea"/>
              </a:rPr>
              <a:t> ※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증빙 자료 미체출 등 회원의 귀책사유로 감면을 받지 못하여 차후 관련 증빙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자료를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제출하여 감면을 요구한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  </a:t>
            </a:r>
            <a:endParaRPr lang="en-US" altLang="ko-KR" sz="800" b="1" spc="-99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ko-KR" sz="800" b="1" spc="-99" dirty="0" smtClean="0">
                <a:solidFill>
                  <a:srgbClr val="FF0000"/>
                </a:solidFill>
                <a:latin typeface="+mn-ea"/>
              </a:rPr>
              <a:t>  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경우에는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지나간 기간 모두에 대하여 이를 </a:t>
            </a:r>
            <a:r>
              <a:rPr lang="ko-KR" altLang="en-US" sz="800" b="1" spc="-99" dirty="0" smtClean="0">
                <a:solidFill>
                  <a:srgbClr val="FF0000"/>
                </a:solidFill>
                <a:latin typeface="+mn-ea"/>
              </a:rPr>
              <a:t>소급하지 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아니합니다</a:t>
            </a: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. [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이용약관 제</a:t>
            </a: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17</a:t>
            </a:r>
            <a:r>
              <a:rPr lang="ko-KR" altLang="en-US" sz="800" b="1" spc="-99" dirty="0">
                <a:solidFill>
                  <a:srgbClr val="FF0000"/>
                </a:solidFill>
                <a:latin typeface="+mn-ea"/>
              </a:rPr>
              <a:t>조</a:t>
            </a:r>
            <a:r>
              <a:rPr lang="en-US" altLang="ko-KR" sz="800" b="1" spc="-99" dirty="0">
                <a:solidFill>
                  <a:srgbClr val="FF0000"/>
                </a:solidFill>
                <a:latin typeface="+mn-ea"/>
              </a:rPr>
              <a:t>]</a:t>
            </a:r>
          </a:p>
        </p:txBody>
      </p:sp>
      <p:sp>
        <p:nvSpPr>
          <p:cNvPr id="95" name="직사각형 94"/>
          <p:cNvSpPr/>
          <p:nvPr/>
        </p:nvSpPr>
        <p:spPr>
          <a:xfrm>
            <a:off x="4897514" y="7056903"/>
            <a:ext cx="4569931" cy="4333133"/>
          </a:xfrm>
          <a:prstGeom prst="rect">
            <a:avLst/>
          </a:prstGeom>
          <a:ln w="3175">
            <a:solidFill>
              <a:srgbClr val="5F288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52" dirty="0"/>
          </a:p>
        </p:txBody>
      </p:sp>
      <p:sp>
        <p:nvSpPr>
          <p:cNvPr id="99" name="직사각형 98"/>
          <p:cNvSpPr/>
          <p:nvPr/>
        </p:nvSpPr>
        <p:spPr>
          <a:xfrm>
            <a:off x="4929007" y="7354935"/>
            <a:ext cx="913688" cy="224370"/>
          </a:xfrm>
          <a:prstGeom prst="rect">
            <a:avLst/>
          </a:prstGeom>
          <a:solidFill>
            <a:srgbClr val="9C5BC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환불절차</a:t>
            </a:r>
          </a:p>
        </p:txBody>
      </p:sp>
      <p:sp>
        <p:nvSpPr>
          <p:cNvPr id="100" name="직사각형 99"/>
          <p:cNvSpPr/>
          <p:nvPr/>
        </p:nvSpPr>
        <p:spPr>
          <a:xfrm>
            <a:off x="4929007" y="8439233"/>
            <a:ext cx="1747340" cy="253541"/>
          </a:xfrm>
          <a:prstGeom prst="rect">
            <a:avLst/>
          </a:prstGeom>
          <a:solidFill>
            <a:srgbClr val="9C5BC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현장방문 환불 구비서류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885991" y="7571180"/>
            <a:ext cx="420469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spc="-74" dirty="0">
                <a:latin typeface="+mn-ea"/>
              </a:rPr>
              <a:t>∙ 의왕도시공사 홈페이지에서 강습취소 신청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74" dirty="0">
                <a:latin typeface="+mn-ea"/>
              </a:rPr>
              <a:t>  (</a:t>
            </a:r>
            <a:r>
              <a:rPr lang="ko-KR" altLang="en-US" sz="1000" spc="-74" dirty="0">
                <a:latin typeface="+mn-ea"/>
              </a:rPr>
              <a:t>로그인 → 마이페이지 → 수강 환불 신청 → 환불할 강좌선택 → </a:t>
            </a:r>
            <a:r>
              <a:rPr lang="ko-KR" altLang="en-US" sz="1000" spc="-74" dirty="0" smtClean="0">
                <a:latin typeface="+mn-ea"/>
              </a:rPr>
              <a:t>환불신청</a:t>
            </a:r>
            <a:r>
              <a:rPr lang="en-US" altLang="ko-KR" sz="1000" spc="-74" dirty="0" smtClean="0">
                <a:latin typeface="+mn-ea"/>
              </a:rPr>
              <a:t>)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현장 방문하여 강습취소 신청서 작성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74" dirty="0">
                <a:latin typeface="+mn-ea"/>
              </a:rPr>
              <a:t>  (</a:t>
            </a:r>
            <a:r>
              <a:rPr lang="ko-KR" altLang="en-US" sz="1000" spc="-74" dirty="0">
                <a:latin typeface="+mn-ea"/>
              </a:rPr>
              <a:t>회원증 및 신분증 지참 </a:t>
            </a:r>
            <a:r>
              <a:rPr lang="en-US" altLang="ko-KR" sz="1000" spc="-74" dirty="0">
                <a:latin typeface="+mn-ea"/>
              </a:rPr>
              <a:t>/ </a:t>
            </a:r>
            <a:r>
              <a:rPr lang="ko-KR" altLang="en-US" sz="1000" spc="-74" dirty="0">
                <a:latin typeface="+mn-ea"/>
              </a:rPr>
              <a:t>가족대리 신청 가능</a:t>
            </a:r>
            <a:r>
              <a:rPr lang="en-US" altLang="ko-KR" sz="1000" spc="-74" dirty="0">
                <a:latin typeface="+mn-ea"/>
              </a:rPr>
              <a:t>)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887420" y="8705419"/>
            <a:ext cx="45466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b="1" spc="-86" dirty="0">
                <a:latin typeface="+mn-ea"/>
              </a:rPr>
              <a:t>∙</a:t>
            </a: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 본 인  접 수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환불 신청서 작성 </a:t>
            </a:r>
            <a:endParaRPr lang="en-US" altLang="ko-KR" sz="1000" spc="-86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b="1" spc="-86" dirty="0" smtClean="0">
                <a:latin typeface="+mn-ea"/>
              </a:rPr>
              <a:t>∙</a:t>
            </a:r>
            <a:r>
              <a:rPr lang="ko-KR" altLang="en-US" sz="1000" b="1" spc="-86" dirty="0" smtClean="0">
                <a:solidFill>
                  <a:schemeClr val="accent5"/>
                </a:solidFill>
                <a:latin typeface="+mn-ea"/>
              </a:rPr>
              <a:t> </a:t>
            </a: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대리인 접수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 smtClean="0">
                <a:latin typeface="+mn-ea"/>
              </a:rPr>
              <a:t>환불 신청서 </a:t>
            </a:r>
            <a:r>
              <a:rPr lang="ko-KR" altLang="en-US" sz="1000" spc="-86" dirty="0">
                <a:latin typeface="+mn-ea"/>
              </a:rPr>
              <a:t>작성</a:t>
            </a:r>
            <a:r>
              <a:rPr lang="en-US" altLang="ko-KR" sz="1000" spc="-86" dirty="0">
                <a:latin typeface="+mn-ea"/>
              </a:rPr>
              <a:t>, </a:t>
            </a:r>
            <a:r>
              <a:rPr lang="ko-KR" altLang="en-US" sz="1000" spc="-86" dirty="0" smtClean="0">
                <a:latin typeface="+mn-ea"/>
              </a:rPr>
              <a:t>환불계좌</a:t>
            </a:r>
            <a:r>
              <a:rPr lang="en-US" altLang="ko-KR" sz="1000" spc="-86" dirty="0" smtClean="0">
                <a:latin typeface="+mn-ea"/>
              </a:rPr>
              <a:t>, </a:t>
            </a:r>
            <a:r>
              <a:rPr lang="ko-KR" altLang="en-US" sz="1000" spc="-86" dirty="0" smtClean="0">
                <a:latin typeface="+mn-ea"/>
              </a:rPr>
              <a:t>회원 </a:t>
            </a:r>
            <a:r>
              <a:rPr lang="ko-KR" altLang="en-US" sz="1000" spc="-86" dirty="0">
                <a:latin typeface="+mn-ea"/>
              </a:rPr>
              <a:t>가족관계 </a:t>
            </a:r>
            <a:r>
              <a:rPr lang="ko-KR" altLang="en-US" sz="1000" spc="-86" dirty="0" smtClean="0">
                <a:latin typeface="+mn-ea"/>
              </a:rPr>
              <a:t>증빙서류</a:t>
            </a:r>
            <a:endParaRPr lang="en-US" altLang="ko-KR" sz="1000" spc="-86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b="1" spc="-86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ko-KR" sz="100" b="1" spc="-86" dirty="0" smtClean="0">
                <a:solidFill>
                  <a:srgbClr val="FF0000"/>
                </a:solidFill>
                <a:latin typeface="+mn-ea"/>
              </a:rPr>
              <a:t>   </a:t>
            </a:r>
            <a:r>
              <a:rPr lang="en-US" altLang="ko-KR" sz="1000" dirty="0" smtClean="0">
                <a:latin typeface="+mn-ea"/>
              </a:rPr>
              <a:t>[</a:t>
            </a:r>
            <a:r>
              <a:rPr lang="ko-KR" altLang="en-US" sz="1000" dirty="0">
                <a:latin typeface="+mn-ea"/>
              </a:rPr>
              <a:t>증빙서류 </a:t>
            </a:r>
            <a:r>
              <a:rPr lang="en-US" altLang="ko-KR" sz="1000" dirty="0" smtClean="0"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주민등록등본 또는 가족관계증명서</a:t>
            </a:r>
            <a:r>
              <a:rPr lang="en-US" altLang="ko-KR" sz="1000" dirty="0">
                <a:latin typeface="+mn-ea"/>
              </a:rPr>
              <a:t>(</a:t>
            </a:r>
            <a:r>
              <a:rPr lang="en-US" altLang="ko-KR" sz="1000" spc="-86" dirty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이내</a:t>
            </a:r>
            <a:r>
              <a:rPr lang="en-US" altLang="ko-KR" sz="1000" spc="-86" dirty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신분증</a:t>
            </a:r>
            <a:r>
              <a:rPr lang="en-US" altLang="ko-KR" sz="1000" spc="-86" dirty="0">
                <a:latin typeface="+mn-ea"/>
              </a:rPr>
              <a:t>]</a:t>
            </a:r>
          </a:p>
        </p:txBody>
      </p:sp>
      <p:sp>
        <p:nvSpPr>
          <p:cNvPr id="103" name="직사각형 102"/>
          <p:cNvSpPr/>
          <p:nvPr/>
        </p:nvSpPr>
        <p:spPr>
          <a:xfrm>
            <a:off x="4936441" y="9346606"/>
            <a:ext cx="917867" cy="226137"/>
          </a:xfrm>
          <a:prstGeom prst="rect">
            <a:avLst/>
          </a:prstGeom>
          <a:solidFill>
            <a:srgbClr val="9C5BC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62" dirty="0"/>
              <a:t>환</a:t>
            </a:r>
            <a:r>
              <a:rPr lang="ko-KR" altLang="en-US" sz="1200" b="1" spc="-62" dirty="0" smtClean="0"/>
              <a:t>불기준</a:t>
            </a:r>
            <a:endParaRPr lang="ko-KR" altLang="en-US" sz="1200" b="1" spc="-62" dirty="0"/>
          </a:p>
        </p:txBody>
      </p:sp>
      <p:sp>
        <p:nvSpPr>
          <p:cNvPr id="107" name="TextBox 106"/>
          <p:cNvSpPr txBox="1"/>
          <p:nvPr/>
        </p:nvSpPr>
        <p:spPr>
          <a:xfrm>
            <a:off x="4885991" y="9572743"/>
            <a:ext cx="4396585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spc="-74" dirty="0">
                <a:latin typeface="+mn-ea"/>
              </a:rPr>
              <a:t>∙ 결제 당일 취소 시 전액 </a:t>
            </a:r>
            <a:r>
              <a:rPr lang="ko-KR" altLang="en-US" sz="1000" spc="-74" dirty="0" smtClean="0">
                <a:latin typeface="+mn-ea"/>
              </a:rPr>
              <a:t>환불</a:t>
            </a:r>
            <a:endParaRPr lang="en-US" altLang="ko-KR" sz="1000" spc="-74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b="1" spc="-74" dirty="0" smtClean="0">
                <a:latin typeface="+mn-ea"/>
              </a:rPr>
              <a:t>∙ </a:t>
            </a:r>
            <a:r>
              <a:rPr lang="ko-KR" altLang="en-US" sz="1000" b="1" spc="-74" dirty="0">
                <a:solidFill>
                  <a:schemeClr val="accent5"/>
                </a:solidFill>
                <a:latin typeface="+mn-ea"/>
              </a:rPr>
              <a:t>결제한 다음날 </a:t>
            </a:r>
            <a:r>
              <a:rPr lang="en-US" altLang="ko-KR" sz="1000" b="1" spc="-74" dirty="0">
                <a:solidFill>
                  <a:schemeClr val="accent5"/>
                </a:solidFill>
                <a:latin typeface="+mn-ea"/>
              </a:rPr>
              <a:t>~ </a:t>
            </a:r>
            <a:r>
              <a:rPr lang="ko-KR" altLang="en-US" sz="1000" b="1" spc="-74" dirty="0">
                <a:solidFill>
                  <a:schemeClr val="accent5"/>
                </a:solidFill>
                <a:latin typeface="+mn-ea"/>
              </a:rPr>
              <a:t>강습 개시일 이전 </a:t>
            </a:r>
            <a:r>
              <a:rPr lang="en-US" altLang="ko-KR" sz="1000" b="1" spc="-74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74" dirty="0">
                <a:latin typeface="+mn-ea"/>
              </a:rPr>
              <a:t>총 결제금액의 </a:t>
            </a:r>
            <a:r>
              <a:rPr lang="en-US" altLang="ko-KR" sz="1000" spc="-74" dirty="0">
                <a:latin typeface="+mn-ea"/>
              </a:rPr>
              <a:t>10% (</a:t>
            </a:r>
            <a:r>
              <a:rPr lang="ko-KR" altLang="en-US" sz="1000" spc="-74" dirty="0">
                <a:latin typeface="+mn-ea"/>
              </a:rPr>
              <a:t>위약금</a:t>
            </a:r>
            <a:r>
              <a:rPr lang="en-US" altLang="ko-KR" sz="1000" spc="-74" dirty="0">
                <a:latin typeface="+mn-ea"/>
              </a:rPr>
              <a:t>) </a:t>
            </a:r>
            <a:r>
              <a:rPr lang="ko-KR" altLang="en-US" sz="1000" spc="-74" dirty="0">
                <a:latin typeface="+mn-ea"/>
              </a:rPr>
              <a:t>공제 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b="1" spc="-74" dirty="0">
                <a:latin typeface="+mn-ea"/>
              </a:rPr>
              <a:t>∙</a:t>
            </a:r>
            <a:r>
              <a:rPr lang="ko-KR" altLang="en-US" sz="1000" b="1" spc="-74" dirty="0">
                <a:solidFill>
                  <a:schemeClr val="accent5"/>
                </a:solidFill>
                <a:latin typeface="+mn-ea"/>
              </a:rPr>
              <a:t> 강습 개시일 이후 </a:t>
            </a:r>
            <a:r>
              <a:rPr lang="en-US" altLang="ko-KR" sz="1000" b="1" spc="-74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74" dirty="0" err="1" smtClean="0">
                <a:latin typeface="+mn-ea"/>
              </a:rPr>
              <a:t>취소일까지의</a:t>
            </a:r>
            <a:r>
              <a:rPr lang="ko-KR" altLang="en-US" sz="1000" spc="-74" dirty="0" smtClean="0">
                <a:latin typeface="+mn-ea"/>
              </a:rPr>
              <a:t> </a:t>
            </a:r>
            <a:r>
              <a:rPr lang="ko-KR" altLang="en-US" sz="1000" spc="-74" dirty="0">
                <a:latin typeface="+mn-ea"/>
              </a:rPr>
              <a:t>이용 일수에 해당하는 금액과 </a:t>
            </a:r>
            <a:endParaRPr lang="en-US" altLang="ko-KR" sz="1000" spc="-74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74" dirty="0">
                <a:latin typeface="+mn-ea"/>
              </a:rPr>
              <a:t> </a:t>
            </a:r>
            <a:r>
              <a:rPr lang="en-US" altLang="ko-KR" sz="1000" spc="-74" dirty="0" smtClean="0">
                <a:latin typeface="+mn-ea"/>
              </a:rPr>
              <a:t>                             </a:t>
            </a:r>
            <a:r>
              <a:rPr lang="ko-KR" altLang="en-US" sz="1000" spc="-74" dirty="0" smtClean="0">
                <a:latin typeface="+mn-ea"/>
              </a:rPr>
              <a:t>총 </a:t>
            </a:r>
            <a:r>
              <a:rPr lang="ko-KR" altLang="en-US" sz="1000" spc="-74" dirty="0">
                <a:latin typeface="+mn-ea"/>
              </a:rPr>
              <a:t>결제 </a:t>
            </a:r>
            <a:r>
              <a:rPr lang="ko-KR" altLang="en-US" sz="1000" spc="-74" dirty="0" smtClean="0">
                <a:latin typeface="+mn-ea"/>
              </a:rPr>
              <a:t>금액의 </a:t>
            </a:r>
            <a:r>
              <a:rPr lang="en-US" altLang="ko-KR" sz="1000" spc="-74" dirty="0">
                <a:latin typeface="+mn-ea"/>
              </a:rPr>
              <a:t>10% (</a:t>
            </a:r>
            <a:r>
              <a:rPr lang="ko-KR" altLang="en-US" sz="1000" spc="-74" dirty="0">
                <a:latin typeface="+mn-ea"/>
              </a:rPr>
              <a:t>위약금</a:t>
            </a:r>
            <a:r>
              <a:rPr lang="en-US" altLang="ko-KR" sz="1000" spc="-74" dirty="0">
                <a:latin typeface="+mn-ea"/>
              </a:rPr>
              <a:t>) </a:t>
            </a:r>
            <a:r>
              <a:rPr lang="ko-KR" altLang="en-US" sz="1000" spc="-74" dirty="0">
                <a:latin typeface="+mn-ea"/>
              </a:rPr>
              <a:t>공제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>
                <a:latin typeface="+mn-ea"/>
              </a:rPr>
              <a:t>∙ 결제카드 변경</a:t>
            </a:r>
            <a:r>
              <a:rPr lang="en-US" altLang="ko-KR" sz="1000" spc="-74" dirty="0">
                <a:latin typeface="+mn-ea"/>
              </a:rPr>
              <a:t>, </a:t>
            </a:r>
            <a:r>
              <a:rPr lang="ko-KR" altLang="en-US" sz="1000" spc="-74" dirty="0">
                <a:latin typeface="+mn-ea"/>
              </a:rPr>
              <a:t>결제 취소 및 할부 개월 변경은 </a:t>
            </a:r>
            <a:r>
              <a:rPr lang="ko-KR" altLang="en-US" sz="1000" b="1" spc="-74" dirty="0" smtClean="0">
                <a:solidFill>
                  <a:srgbClr val="FF0000"/>
                </a:solidFill>
                <a:latin typeface="+mn-ea"/>
              </a:rPr>
              <a:t>결제한 </a:t>
            </a:r>
            <a:r>
              <a:rPr lang="ko-KR" altLang="en-US" sz="1000" b="1" spc="-74" dirty="0">
                <a:solidFill>
                  <a:srgbClr val="FF0000"/>
                </a:solidFill>
                <a:latin typeface="+mn-ea"/>
              </a:rPr>
              <a:t>당일</a:t>
            </a:r>
            <a:r>
              <a:rPr lang="en-US" altLang="ko-KR" sz="1000" spc="-74" dirty="0">
                <a:latin typeface="+mn-ea"/>
              </a:rPr>
              <a:t>(21:00</a:t>
            </a:r>
            <a:r>
              <a:rPr lang="ko-KR" altLang="en-US" sz="1000" spc="-74" dirty="0">
                <a:latin typeface="+mn-ea"/>
              </a:rPr>
              <a:t>까지</a:t>
            </a:r>
            <a:r>
              <a:rPr lang="en-US" altLang="ko-KR" sz="1000" spc="-74" dirty="0">
                <a:latin typeface="+mn-ea"/>
              </a:rPr>
              <a:t>)</a:t>
            </a:r>
            <a:r>
              <a:rPr lang="ko-KR" altLang="en-US" sz="1000" spc="-74" dirty="0">
                <a:latin typeface="+mn-ea"/>
              </a:rPr>
              <a:t>만 </a:t>
            </a:r>
            <a:r>
              <a:rPr lang="ko-KR" altLang="en-US" sz="1000" spc="-74" dirty="0" smtClean="0">
                <a:latin typeface="+mn-ea"/>
              </a:rPr>
              <a:t>가능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74" dirty="0" smtClean="0">
                <a:latin typeface="+mn-ea"/>
              </a:rPr>
              <a:t>∙ </a:t>
            </a:r>
            <a:r>
              <a:rPr lang="ko-KR" altLang="en-US" sz="1000" spc="-74" dirty="0">
                <a:latin typeface="+mn-ea"/>
              </a:rPr>
              <a:t>당일 접수에 대한 결제 취소 이외에는 계좌이체로 </a:t>
            </a:r>
            <a:r>
              <a:rPr lang="ko-KR" altLang="en-US" sz="1000" spc="-74" dirty="0" smtClean="0">
                <a:latin typeface="+mn-ea"/>
              </a:rPr>
              <a:t>환불처리</a:t>
            </a:r>
            <a:r>
              <a:rPr lang="en-US" altLang="ko-KR" sz="1000" spc="-74" dirty="0" smtClean="0">
                <a:latin typeface="+mn-ea"/>
              </a:rPr>
              <a:t>.</a:t>
            </a:r>
            <a:endParaRPr lang="en-US" altLang="ko-KR" sz="1000" spc="-74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86" dirty="0">
                <a:latin typeface="+mn-ea"/>
              </a:rPr>
              <a:t>∙ 환불금액은 환불 신청서 제출일 </a:t>
            </a:r>
            <a:r>
              <a:rPr lang="ko-KR" altLang="en-US" sz="1000" spc="-86" dirty="0" smtClean="0">
                <a:latin typeface="+mn-ea"/>
              </a:rPr>
              <a:t>다음날 기준으로 처리</a:t>
            </a:r>
            <a:endParaRPr lang="en-US" altLang="ko-KR" sz="1000" spc="-86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spc="-86" dirty="0" smtClean="0">
                <a:latin typeface="+mn-ea"/>
              </a:rPr>
              <a:t>∙ 프로그램 폐강</a:t>
            </a:r>
            <a:r>
              <a:rPr lang="en-US" altLang="ko-KR" sz="1000" spc="-86" dirty="0" smtClean="0">
                <a:latin typeface="+mn-ea"/>
              </a:rPr>
              <a:t>, </a:t>
            </a:r>
            <a:r>
              <a:rPr lang="ko-KR" altLang="en-US" sz="1000" spc="-86" dirty="0" smtClean="0">
                <a:latin typeface="+mn-ea"/>
              </a:rPr>
              <a:t>대관으로 인한 환불은 담당자 일괄 환불 진행</a:t>
            </a:r>
            <a:endParaRPr lang="en-US" altLang="ko-KR" sz="1000" spc="-86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ko-KR" sz="1000" spc="-86" dirty="0" smtClean="0">
                <a:latin typeface="+mn-ea"/>
              </a:rPr>
              <a:t>  (</a:t>
            </a:r>
            <a:r>
              <a:rPr lang="ko-KR" altLang="en-US" sz="1000" spc="-86" dirty="0" err="1" smtClean="0">
                <a:latin typeface="+mn-ea"/>
              </a:rPr>
              <a:t>나의정보관리</a:t>
            </a:r>
            <a:r>
              <a:rPr lang="en-US" altLang="ko-KR" sz="1000" spc="-86" dirty="0">
                <a:latin typeface="+mn-ea"/>
              </a:rPr>
              <a:t> 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→</a:t>
            </a:r>
            <a:r>
              <a:rPr lang="ko-KR" altLang="en-US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환불계좌에서 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입금할 계좌번호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＂</a:t>
            </a:r>
            <a:r>
              <a:rPr lang="ko-KR" altLang="en-US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확인 요망</a:t>
            </a:r>
            <a:r>
              <a:rPr lang="en-US" altLang="ko-KR" sz="1000" spc="-86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000" spc="-74" dirty="0">
              <a:latin typeface="+mn-ea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885991" y="7077412"/>
            <a:ext cx="3779208" cy="258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관련근거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: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의왕시 체육시설관리운영 조례 제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10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조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1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항</a:t>
            </a:r>
            <a:endParaRPr lang="en-US" altLang="ko-KR" sz="1000" b="1" spc="-62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113" name="그룹 112"/>
          <p:cNvGrpSpPr/>
          <p:nvPr/>
        </p:nvGrpSpPr>
        <p:grpSpPr>
          <a:xfrm>
            <a:off x="4892733" y="11464468"/>
            <a:ext cx="4541348" cy="664443"/>
            <a:chOff x="3524794" y="8801827"/>
            <a:chExt cx="3089468" cy="400550"/>
          </a:xfrm>
        </p:grpSpPr>
        <p:sp>
          <p:nvSpPr>
            <p:cNvPr id="114" name="양쪽 모서리가 둥근 사각형 113"/>
            <p:cNvSpPr/>
            <p:nvPr/>
          </p:nvSpPr>
          <p:spPr>
            <a:xfrm rot="16200000">
              <a:off x="3746803" y="8580526"/>
              <a:ext cx="399842" cy="843860"/>
            </a:xfrm>
            <a:prstGeom prst="round2Same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ko-KR" altLang="en-US" sz="1600" b="1" kern="0" spc="-119" dirty="0" smtClean="0">
                  <a:latin typeface="+mj-ea"/>
                  <a:ea typeface="+mj-ea"/>
                </a:rPr>
                <a:t>정기휴관일</a:t>
              </a:r>
              <a:endParaRPr lang="ko-KR" altLang="en-US" sz="1600" b="1" kern="0" spc="-119" dirty="0">
                <a:latin typeface="+mj-ea"/>
                <a:ea typeface="+mj-ea"/>
              </a:endParaRPr>
            </a:p>
          </p:txBody>
        </p:sp>
        <p:sp>
          <p:nvSpPr>
            <p:cNvPr id="115" name="직사각형 114"/>
            <p:cNvSpPr/>
            <p:nvPr/>
          </p:nvSpPr>
          <p:spPr>
            <a:xfrm>
              <a:off x="4368654" y="8801827"/>
              <a:ext cx="2245608" cy="3998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r>
                <a:rPr lang="en-US" altLang="ko-KR" sz="1000" spc="-62" dirty="0">
                  <a:solidFill>
                    <a:schemeClr val="tx1"/>
                  </a:solidFill>
                </a:rPr>
                <a:t>※ </a:t>
              </a:r>
              <a:r>
                <a:rPr lang="ko-KR" altLang="en-US" sz="1000" spc="-62" dirty="0">
                  <a:solidFill>
                    <a:schemeClr val="tx1"/>
                  </a:solidFill>
                </a:rPr>
                <a:t>매월 첫 번째 </a:t>
              </a:r>
              <a:r>
                <a:rPr lang="ko-KR" altLang="en-US" sz="1000" b="1" spc="-74" dirty="0">
                  <a:solidFill>
                    <a:srgbClr val="FF0000"/>
                  </a:solidFill>
                  <a:latin typeface="+mn-ea"/>
                </a:rPr>
                <a:t>일요일</a:t>
              </a:r>
              <a:r>
                <a:rPr lang="en-US" altLang="ko-KR" sz="1000" spc="-62" dirty="0">
                  <a:solidFill>
                    <a:schemeClr val="tx1"/>
                  </a:solidFill>
                </a:rPr>
                <a:t>, </a:t>
              </a:r>
              <a:r>
                <a:rPr lang="ko-KR" altLang="en-US" sz="1000" spc="-62" dirty="0">
                  <a:solidFill>
                    <a:schemeClr val="tx1"/>
                  </a:solidFill>
                </a:rPr>
                <a:t>설날 및 추석 </a:t>
              </a:r>
              <a:r>
                <a:rPr lang="ko-KR" altLang="en-US" sz="1000" b="1" spc="-74" dirty="0">
                  <a:solidFill>
                    <a:srgbClr val="FF0000"/>
                  </a:solidFill>
                  <a:latin typeface="+mn-ea"/>
                </a:rPr>
                <a:t>연휴기간</a:t>
              </a:r>
              <a:endParaRPr lang="en-US" altLang="ko-KR" sz="1000" b="1" spc="-74" dirty="0">
                <a:solidFill>
                  <a:srgbClr val="FF0000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000" spc="-62" dirty="0">
                  <a:solidFill>
                    <a:schemeClr val="tx1"/>
                  </a:solidFill>
                </a:rPr>
                <a:t>※</a:t>
              </a:r>
              <a:r>
                <a:rPr lang="ko-KR" altLang="en-US" sz="1000" spc="-62" dirty="0">
                  <a:solidFill>
                    <a:schemeClr val="tx1"/>
                  </a:solidFill>
                </a:rPr>
                <a:t> 시설 보수 및 관리상 임시 휴관일을 지정할 수 있음</a:t>
              </a:r>
              <a:endParaRPr lang="en-US" altLang="ko-KR" sz="1000" spc="-62" dirty="0">
                <a:solidFill>
                  <a:schemeClr val="tx1"/>
                </a:solidFill>
              </a:endParaRPr>
            </a:p>
          </p:txBody>
        </p:sp>
      </p:grpSp>
      <p:sp>
        <p:nvSpPr>
          <p:cNvPr id="83" name="양쪽 모서리가 둥근 사각형 82"/>
          <p:cNvSpPr/>
          <p:nvPr/>
        </p:nvSpPr>
        <p:spPr>
          <a:xfrm>
            <a:off x="157035" y="867431"/>
            <a:ext cx="4603149" cy="424513"/>
          </a:xfrm>
          <a:prstGeom prst="round2Same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 err="1">
                <a:latin typeface="+mj-ea"/>
                <a:ea typeface="+mj-ea"/>
              </a:rPr>
              <a:t>프</a:t>
            </a:r>
            <a:r>
              <a:rPr lang="ko-KR" altLang="en-US" sz="2000" b="1" spc="-62" dirty="0">
                <a:latin typeface="+mj-ea"/>
                <a:ea typeface="+mj-ea"/>
              </a:rPr>
              <a:t> </a:t>
            </a:r>
            <a:r>
              <a:rPr lang="ko-KR" altLang="en-US" sz="2000" b="1" spc="-62" dirty="0" err="1">
                <a:latin typeface="+mj-ea"/>
                <a:ea typeface="+mj-ea"/>
              </a:rPr>
              <a:t>로</a:t>
            </a:r>
            <a:r>
              <a:rPr lang="ko-KR" altLang="en-US" sz="2000" b="1" spc="-62" dirty="0">
                <a:latin typeface="+mj-ea"/>
                <a:ea typeface="+mj-ea"/>
              </a:rPr>
              <a:t> 그램 이 용 기 간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49097" y="4627679"/>
            <a:ext cx="40584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∙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14</a:t>
            </a: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세 이상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62" dirty="0">
                <a:latin typeface="+mn-ea"/>
              </a:rPr>
              <a:t>공사 홈페이지 접속 후 핸드폰 실명 인증 후 회원가입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∙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14</a:t>
            </a:r>
            <a:r>
              <a:rPr lang="ko-KR" altLang="en-US" sz="1000" b="1" spc="-62" dirty="0">
                <a:solidFill>
                  <a:schemeClr val="accent5"/>
                </a:solidFill>
                <a:latin typeface="+mn-ea"/>
              </a:rPr>
              <a:t>세 미만 </a:t>
            </a:r>
            <a:r>
              <a:rPr lang="en-US" altLang="ko-KR" sz="1000" b="1" spc="-62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62" dirty="0">
                <a:latin typeface="+mn-ea"/>
              </a:rPr>
              <a:t>공사 홈페이지 접속 후 보호자 핸드폰으로 실명인증 후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                 </a:t>
            </a:r>
            <a:r>
              <a:rPr lang="ko-KR" altLang="en-US" sz="1000" spc="-62" dirty="0">
                <a:latin typeface="+mn-ea"/>
              </a:rPr>
              <a:t>회원가입 </a:t>
            </a:r>
            <a:r>
              <a:rPr lang="en-US" altLang="ko-KR" sz="1000" spc="-62" dirty="0">
                <a:latin typeface="+mn-ea"/>
              </a:rPr>
              <a:t>(</a:t>
            </a:r>
            <a:r>
              <a:rPr lang="ko-KR" altLang="en-US" sz="1000" spc="-62" dirty="0">
                <a:latin typeface="+mn-ea"/>
              </a:rPr>
              <a:t>보호자 실명 핸드폰으로 등록</a:t>
            </a:r>
            <a:r>
              <a:rPr lang="en-US" altLang="ko-KR" sz="1000" spc="-62" dirty="0">
                <a:latin typeface="+mn-ea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                 </a:t>
            </a:r>
            <a:r>
              <a:rPr lang="en-US" altLang="ko-KR" sz="1000" b="1" spc="-62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의왕도시공사 홈페이지 </a:t>
            </a:r>
            <a:r>
              <a:rPr lang="en-US" altLang="ko-KR" sz="1000" b="1" spc="-62" dirty="0">
                <a:solidFill>
                  <a:srgbClr val="FE0A73"/>
                </a:solidFill>
                <a:latin typeface="+mn-ea"/>
              </a:rPr>
              <a:t>: </a:t>
            </a:r>
            <a:r>
              <a:rPr lang="en-US" altLang="ko-KR" sz="1000" dirty="0">
                <a:latin typeface="+mn-ea"/>
              </a:rPr>
              <a:t>www.uuc.or.kr</a:t>
            </a:r>
          </a:p>
          <a:p>
            <a:pPr>
              <a:lnSpc>
                <a:spcPct val="130000"/>
              </a:lnSpc>
            </a:pPr>
            <a:r>
              <a:rPr lang="ko-KR" altLang="en-US" sz="1000" spc="-62" dirty="0">
                <a:latin typeface="+mn-ea"/>
              </a:rPr>
              <a:t>∙ 회원카드 발급 </a:t>
            </a:r>
            <a:r>
              <a:rPr lang="en-US" altLang="ko-KR" sz="1000" spc="-62" dirty="0">
                <a:latin typeface="+mn-ea"/>
              </a:rPr>
              <a:t>: </a:t>
            </a:r>
            <a:r>
              <a:rPr lang="ko-KR" altLang="en-US" sz="1000" spc="-62" dirty="0" smtClean="0">
                <a:latin typeface="+mn-ea"/>
              </a:rPr>
              <a:t>현장에서 사진을 찍은 </a:t>
            </a:r>
            <a:r>
              <a:rPr lang="ko-KR" altLang="en-US" sz="1000" spc="-62" dirty="0">
                <a:latin typeface="+mn-ea"/>
              </a:rPr>
              <a:t>후 </a:t>
            </a:r>
            <a:r>
              <a:rPr lang="ko-KR" altLang="en-US" sz="1000" spc="-62" dirty="0" smtClean="0">
                <a:latin typeface="+mn-ea"/>
              </a:rPr>
              <a:t> </a:t>
            </a:r>
            <a:r>
              <a:rPr lang="ko-KR" altLang="en-US" sz="1000" spc="-62" dirty="0" err="1" smtClean="0">
                <a:latin typeface="+mn-ea"/>
              </a:rPr>
              <a:t>모바일</a:t>
            </a:r>
            <a:r>
              <a:rPr lang="ko-KR" altLang="en-US" sz="1000" spc="-62" dirty="0" smtClean="0">
                <a:latin typeface="+mn-ea"/>
              </a:rPr>
              <a:t> 회원카드 또는 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                       </a:t>
            </a:r>
            <a:r>
              <a:rPr lang="ko-KR" altLang="en-US" sz="1000" spc="-62" dirty="0" smtClean="0">
                <a:latin typeface="+mn-ea"/>
              </a:rPr>
              <a:t>실물카드 발급 </a:t>
            </a:r>
            <a:r>
              <a:rPr lang="ko-KR" altLang="en-US" sz="1000" spc="-62" dirty="0">
                <a:latin typeface="+mn-ea"/>
              </a:rPr>
              <a:t>중 </a:t>
            </a:r>
            <a:r>
              <a:rPr lang="ko-KR" altLang="en-US" sz="1000" spc="-62" dirty="0" err="1">
                <a:latin typeface="+mn-ea"/>
              </a:rPr>
              <a:t>택</a:t>
            </a:r>
            <a:r>
              <a:rPr lang="en-US" altLang="ko-KR" sz="1000" spc="-62" dirty="0">
                <a:latin typeface="+mn-ea"/>
              </a:rPr>
              <a:t>1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49097" y="6155044"/>
            <a:ext cx="455897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∙ 신규 개설 강좌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온라인 접수 </a:t>
            </a:r>
            <a:r>
              <a:rPr lang="en-US" altLang="ko-KR" sz="1000" spc="-86" dirty="0">
                <a:latin typeface="+mn-ea"/>
              </a:rPr>
              <a:t>50%, </a:t>
            </a:r>
            <a:r>
              <a:rPr lang="ko-KR" altLang="en-US" sz="1000" spc="-86" dirty="0">
                <a:latin typeface="+mn-ea"/>
              </a:rPr>
              <a:t>방문 접수 </a:t>
            </a:r>
            <a:r>
              <a:rPr lang="en-US" altLang="ko-KR" sz="1000" spc="-86" dirty="0">
                <a:latin typeface="+mn-ea"/>
              </a:rPr>
              <a:t>50%</a:t>
            </a:r>
            <a:r>
              <a:rPr lang="ko-KR" altLang="en-US" sz="1000" spc="-86" dirty="0">
                <a:latin typeface="+mn-ea"/>
              </a:rPr>
              <a:t>로</a:t>
            </a:r>
            <a:r>
              <a:rPr lang="en-US" altLang="ko-KR" sz="1000" spc="-86" dirty="0">
                <a:latin typeface="+mn-ea"/>
              </a:rPr>
              <a:t> </a:t>
            </a:r>
            <a:r>
              <a:rPr lang="ko-KR" altLang="en-US" sz="1000" spc="-86" dirty="0">
                <a:latin typeface="+mn-ea"/>
              </a:rPr>
              <a:t>선착순입니다</a:t>
            </a:r>
            <a:r>
              <a:rPr lang="en-US" altLang="ko-KR" sz="1000" spc="-86" dirty="0"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ko-KR" altLang="en-US" sz="1000" b="1" spc="-86" dirty="0">
                <a:solidFill>
                  <a:schemeClr val="accent5"/>
                </a:solidFill>
                <a:latin typeface="+mn-ea"/>
              </a:rPr>
              <a:t>∙ 기 </a:t>
            </a:r>
            <a:r>
              <a:rPr lang="ko-KR" altLang="en-US" sz="1000" b="1" spc="-86" dirty="0" smtClean="0">
                <a:solidFill>
                  <a:schemeClr val="accent5"/>
                </a:solidFill>
                <a:latin typeface="+mn-ea"/>
              </a:rPr>
              <a:t>존  강 좌 </a:t>
            </a:r>
            <a:r>
              <a:rPr lang="en-US" altLang="ko-KR" sz="1000" b="1" spc="-86" dirty="0">
                <a:solidFill>
                  <a:schemeClr val="accent5"/>
                </a:solidFill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온라인 접수 </a:t>
            </a:r>
            <a:r>
              <a:rPr lang="en-US" altLang="ko-KR" sz="1000" spc="-86" dirty="0">
                <a:latin typeface="+mn-ea"/>
              </a:rPr>
              <a:t>100%</a:t>
            </a:r>
            <a:r>
              <a:rPr lang="ko-KR" altLang="en-US" sz="1000" spc="-86" dirty="0">
                <a:latin typeface="+mn-ea"/>
              </a:rPr>
              <a:t>로 선착순입니다</a:t>
            </a:r>
            <a:r>
              <a:rPr lang="en-US" altLang="ko-KR" sz="1000" spc="-86" dirty="0">
                <a:latin typeface="+mn-ea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1000" spc="-86" dirty="0">
                <a:latin typeface="+mn-ea"/>
              </a:rPr>
              <a:t>  ※ </a:t>
            </a:r>
            <a:r>
              <a:rPr lang="ko-KR" altLang="en-US" sz="1000" spc="-86" dirty="0">
                <a:latin typeface="+mn-ea"/>
              </a:rPr>
              <a:t>방문접수 준비물 </a:t>
            </a:r>
            <a:r>
              <a:rPr lang="en-US" altLang="ko-KR" sz="1000" spc="-86" dirty="0">
                <a:latin typeface="+mn-ea"/>
              </a:rPr>
              <a:t>: </a:t>
            </a:r>
            <a:r>
              <a:rPr lang="ko-KR" altLang="en-US" sz="1000" spc="-86" dirty="0">
                <a:latin typeface="+mn-ea"/>
              </a:rPr>
              <a:t>회원카드</a:t>
            </a:r>
            <a:r>
              <a:rPr lang="en-US" altLang="ko-KR" sz="1000" spc="-86" dirty="0">
                <a:latin typeface="+mn-ea"/>
              </a:rPr>
              <a:t>(</a:t>
            </a:r>
            <a:r>
              <a:rPr lang="ko-KR" altLang="en-US" sz="1000" spc="-86" dirty="0">
                <a:latin typeface="+mn-ea"/>
              </a:rPr>
              <a:t>신분증</a:t>
            </a:r>
            <a:r>
              <a:rPr lang="en-US" altLang="ko-KR" sz="1000" spc="-86" dirty="0">
                <a:latin typeface="+mn-ea"/>
              </a:rPr>
              <a:t>) + </a:t>
            </a:r>
            <a:r>
              <a:rPr lang="ko-KR" altLang="en-US" sz="1000" spc="-86" dirty="0">
                <a:latin typeface="+mn-ea"/>
              </a:rPr>
              <a:t>결제카드</a:t>
            </a:r>
            <a:endParaRPr lang="en-US" altLang="ko-KR" sz="1000" spc="-86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86" dirty="0">
                <a:latin typeface="+mn-ea"/>
              </a:rPr>
              <a:t>  </a:t>
            </a:r>
            <a:r>
              <a:rPr lang="en-US" altLang="ko-KR" sz="1000" spc="-86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sz="1000" b="1" spc="-86" dirty="0">
                <a:solidFill>
                  <a:srgbClr val="FF0000"/>
                </a:solidFill>
                <a:latin typeface="+mn-ea"/>
              </a:rPr>
              <a:t>대리접수는 가족만 가능 </a:t>
            </a:r>
            <a:endParaRPr lang="en-US" altLang="ko-KR" sz="1000" b="1" spc="-86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b="1" spc="-86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ko-KR" sz="100" b="1" spc="-86" dirty="0" smtClean="0">
                <a:solidFill>
                  <a:srgbClr val="FF0000"/>
                </a:solidFill>
                <a:latin typeface="+mn-ea"/>
              </a:rPr>
              <a:t>          </a:t>
            </a:r>
            <a:r>
              <a:rPr lang="en-US" altLang="ko-KR" sz="1000" dirty="0" smtClean="0">
                <a:latin typeface="+mn-ea"/>
              </a:rPr>
              <a:t>[</a:t>
            </a:r>
            <a:r>
              <a:rPr lang="ko-KR" altLang="en-US" sz="1000" dirty="0" smtClean="0">
                <a:latin typeface="+mn-ea"/>
              </a:rPr>
              <a:t>증빙서류 지참</a:t>
            </a:r>
            <a:r>
              <a:rPr lang="en-US" altLang="ko-KR" sz="1000" dirty="0" smtClean="0">
                <a:latin typeface="+mn-ea"/>
              </a:rPr>
              <a:t>: </a:t>
            </a:r>
            <a:r>
              <a:rPr lang="ko-KR" altLang="en-US" sz="1000" spc="-86" dirty="0" smtClean="0">
                <a:latin typeface="+mn-ea"/>
              </a:rPr>
              <a:t>주민등록등본 </a:t>
            </a:r>
            <a:r>
              <a:rPr lang="ko-KR" altLang="en-US" sz="1000" spc="-86" dirty="0">
                <a:latin typeface="+mn-ea"/>
              </a:rPr>
              <a:t>또는 </a:t>
            </a:r>
            <a:r>
              <a:rPr lang="ko-KR" altLang="en-US" sz="1000" spc="-86" dirty="0" smtClean="0">
                <a:latin typeface="+mn-ea"/>
              </a:rPr>
              <a:t>가족관계증명서</a:t>
            </a:r>
            <a:r>
              <a:rPr lang="en-US" altLang="ko-KR" sz="1000" dirty="0" smtClean="0">
                <a:latin typeface="+mn-ea"/>
              </a:rPr>
              <a:t>(</a:t>
            </a:r>
            <a:r>
              <a:rPr lang="en-US" altLang="ko-KR" sz="1000" spc="-86" dirty="0" smtClean="0">
                <a:latin typeface="+mn-ea"/>
              </a:rPr>
              <a:t>3</a:t>
            </a:r>
            <a:r>
              <a:rPr lang="ko-KR" altLang="en-US" sz="1000" spc="-86" dirty="0">
                <a:latin typeface="+mn-ea"/>
              </a:rPr>
              <a:t>개월 </a:t>
            </a:r>
            <a:r>
              <a:rPr lang="ko-KR" altLang="en-US" sz="1000" spc="-86" dirty="0" smtClean="0">
                <a:latin typeface="+mn-ea"/>
              </a:rPr>
              <a:t>이내</a:t>
            </a:r>
            <a:r>
              <a:rPr lang="en-US" altLang="ko-KR" sz="1000" spc="-86" dirty="0" smtClean="0">
                <a:latin typeface="+mn-ea"/>
              </a:rPr>
              <a:t>), </a:t>
            </a:r>
            <a:r>
              <a:rPr lang="ko-KR" altLang="en-US" sz="1000" spc="-86" dirty="0">
                <a:latin typeface="+mn-ea"/>
              </a:rPr>
              <a:t>오시는 분 </a:t>
            </a:r>
            <a:r>
              <a:rPr lang="ko-KR" altLang="en-US" sz="1000" spc="-86" dirty="0" smtClean="0">
                <a:latin typeface="+mn-ea"/>
              </a:rPr>
              <a:t>신분증</a:t>
            </a:r>
            <a:r>
              <a:rPr lang="en-US" altLang="ko-KR" sz="1000" spc="-86" dirty="0" smtClean="0">
                <a:latin typeface="+mn-ea"/>
              </a:rPr>
              <a:t>]</a:t>
            </a:r>
            <a:endParaRPr lang="en-US" altLang="ko-KR" sz="1000" spc="-86" dirty="0">
              <a:latin typeface="+mn-ea"/>
            </a:endParaRPr>
          </a:p>
        </p:txBody>
      </p:sp>
      <p:graphicFrame>
        <p:nvGraphicFramePr>
          <p:cNvPr id="116" name="표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462954"/>
              </p:ext>
            </p:extLst>
          </p:nvPr>
        </p:nvGraphicFramePr>
        <p:xfrm>
          <a:off x="323978" y="9129960"/>
          <a:ext cx="4245856" cy="3512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33318"/>
                <a:gridCol w="3112538"/>
              </a:tblGrid>
              <a:tr h="3512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신규접수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현장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lvl="0" indent="0" algn="ctr" defTabSz="96012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사물함</a:t>
                      </a:r>
                      <a:r>
                        <a:rPr lang="en-US" altLang="ko-KR" sz="1000" b="1" dirty="0" smtClean="0">
                          <a:solidFill>
                            <a:schemeClr val="accent5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dirty="0" smtClean="0">
                        <a:solidFill>
                          <a:schemeClr val="accent5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매월 </a:t>
                      </a:r>
                      <a:r>
                        <a:rPr lang="en-US" altLang="ko-KR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1~ 5</a:t>
                      </a:r>
                      <a:r>
                        <a:rPr lang="ko-KR" altLang="en-US" sz="1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일까지 </a:t>
                      </a:r>
                      <a:r>
                        <a:rPr lang="en-US" altLang="ko-KR" sz="1000" b="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일요일 〮 공휴일 제외</a:t>
                      </a:r>
                      <a:r>
                        <a:rPr lang="en-US" altLang="ko-KR" sz="1000" b="0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0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7" name="TextBox 116"/>
          <p:cNvSpPr txBox="1"/>
          <p:nvPr/>
        </p:nvSpPr>
        <p:spPr>
          <a:xfrm>
            <a:off x="228408" y="9536243"/>
            <a:ext cx="4058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000" spc="-62" dirty="0">
                <a:latin typeface="+mn-ea"/>
              </a:rPr>
              <a:t>∙ </a:t>
            </a:r>
            <a:r>
              <a:rPr lang="ko-KR" altLang="en-US" sz="1000" spc="-62" dirty="0" smtClean="0">
                <a:latin typeface="+mn-ea"/>
              </a:rPr>
              <a:t>온라인 수강신청 후 </a:t>
            </a:r>
            <a:r>
              <a:rPr lang="en-US" altLang="ko-KR" sz="1000" spc="-62" dirty="0">
                <a:latin typeface="+mn-ea"/>
              </a:rPr>
              <a:t>4</a:t>
            </a:r>
            <a:r>
              <a:rPr lang="ko-KR" altLang="en-US" sz="1000" spc="-62" dirty="0">
                <a:latin typeface="+mn-ea"/>
              </a:rPr>
              <a:t>시간 이내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미결제 시 자동 신청 취소</a:t>
            </a:r>
            <a:endParaRPr lang="en-US" altLang="ko-KR" sz="1000" b="1" spc="-62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000" spc="-62" dirty="0">
                <a:latin typeface="+mn-ea"/>
              </a:rPr>
              <a:t>∙ 일 ∙ 공휴일은 </a:t>
            </a:r>
            <a:r>
              <a:rPr lang="ko-KR" altLang="en-US" sz="1000" b="1" spc="-62" dirty="0">
                <a:solidFill>
                  <a:srgbClr val="FF0000"/>
                </a:solidFill>
                <a:latin typeface="+mn-ea"/>
              </a:rPr>
              <a:t>접수 불가 </a:t>
            </a:r>
            <a:r>
              <a:rPr lang="en-US" altLang="ko-KR" sz="1000" spc="-62" dirty="0">
                <a:latin typeface="+mn-ea"/>
              </a:rPr>
              <a:t>(</a:t>
            </a:r>
            <a:r>
              <a:rPr lang="ko-KR" altLang="en-US" sz="1000" spc="-62" dirty="0">
                <a:latin typeface="+mn-ea"/>
              </a:rPr>
              <a:t>현장접수 포함</a:t>
            </a:r>
            <a:r>
              <a:rPr lang="en-US" altLang="ko-KR" sz="1000" spc="-62" dirty="0">
                <a:latin typeface="+mn-ea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- </a:t>
            </a:r>
            <a:r>
              <a:rPr lang="ko-KR" altLang="en-US" sz="1000" spc="-62" dirty="0">
                <a:latin typeface="+mn-ea"/>
              </a:rPr>
              <a:t>접수기간 시작이 일요일 또는 공휴일인 경우 익일 접수 시작</a:t>
            </a:r>
            <a:endParaRPr lang="en-US" altLang="ko-KR" sz="1000" spc="-62" dirty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en-US" altLang="ko-KR" sz="1000" spc="-62" dirty="0">
                <a:latin typeface="+mn-ea"/>
              </a:rPr>
              <a:t>  - </a:t>
            </a:r>
            <a:r>
              <a:rPr lang="ko-KR" altLang="en-US" sz="1000" spc="-62" dirty="0">
                <a:latin typeface="+mn-ea"/>
              </a:rPr>
              <a:t>접수기간의 마지막 날이 일요일 또는 공휴일인 경우 전일 접수 종료</a:t>
            </a:r>
            <a:endParaRPr lang="en-US" altLang="ko-KR" sz="1000" spc="-62" dirty="0">
              <a:latin typeface="+mn-ea"/>
            </a:endParaRPr>
          </a:p>
        </p:txBody>
      </p:sp>
      <p:sp>
        <p:nvSpPr>
          <p:cNvPr id="90" name="양쪽 모서리가 둥근 사각형 89"/>
          <p:cNvSpPr/>
          <p:nvPr/>
        </p:nvSpPr>
        <p:spPr>
          <a:xfrm>
            <a:off x="154085" y="1799721"/>
            <a:ext cx="4604436" cy="424513"/>
          </a:xfrm>
          <a:prstGeom prst="round2Same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  <a:ea typeface="+mj-ea"/>
              </a:rPr>
              <a:t>접</a:t>
            </a:r>
            <a:r>
              <a:rPr lang="en-US" altLang="ko-KR" sz="2000" b="1" spc="-62" dirty="0">
                <a:latin typeface="+mj-ea"/>
                <a:ea typeface="+mj-ea"/>
              </a:rPr>
              <a:t> </a:t>
            </a:r>
            <a:r>
              <a:rPr lang="ko-KR" altLang="en-US" sz="2000" b="1" spc="-62" dirty="0">
                <a:latin typeface="+mj-ea"/>
                <a:ea typeface="+mj-ea"/>
              </a:rPr>
              <a:t>수 안 내</a:t>
            </a:r>
          </a:p>
        </p:txBody>
      </p:sp>
      <p:sp>
        <p:nvSpPr>
          <p:cNvPr id="125" name="양쪽 모서리가 둥근 사각형 124"/>
          <p:cNvSpPr/>
          <p:nvPr/>
        </p:nvSpPr>
        <p:spPr>
          <a:xfrm>
            <a:off x="159893" y="10370904"/>
            <a:ext cx="4617678" cy="438426"/>
          </a:xfrm>
          <a:prstGeom prst="round2SameRect">
            <a:avLst/>
          </a:prstGeom>
          <a:solidFill>
            <a:srgbClr val="9900CC"/>
          </a:solidFill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  <a:ea typeface="+mj-ea"/>
              </a:rPr>
              <a:t>연 기 안 내</a:t>
            </a:r>
          </a:p>
        </p:txBody>
      </p:sp>
      <p:sp>
        <p:nvSpPr>
          <p:cNvPr id="94" name="양쪽 모서리가 둥근 사각형 93"/>
          <p:cNvSpPr/>
          <p:nvPr/>
        </p:nvSpPr>
        <p:spPr>
          <a:xfrm>
            <a:off x="156020" y="7253324"/>
            <a:ext cx="4602501" cy="424513"/>
          </a:xfrm>
          <a:prstGeom prst="round2Same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  <a:ea typeface="+mj-ea"/>
              </a:rPr>
              <a:t>강 </a:t>
            </a:r>
            <a:r>
              <a:rPr lang="ko-KR" altLang="en-US" sz="2000" b="1" spc="-62" dirty="0" err="1">
                <a:latin typeface="+mj-ea"/>
                <a:ea typeface="+mj-ea"/>
              </a:rPr>
              <a:t>습</a:t>
            </a:r>
            <a:r>
              <a:rPr lang="ko-KR" altLang="en-US" sz="2000" b="1" spc="-62" dirty="0">
                <a:latin typeface="+mj-ea"/>
                <a:ea typeface="+mj-ea"/>
              </a:rPr>
              <a:t> 접 수 기간</a:t>
            </a:r>
          </a:p>
        </p:txBody>
      </p:sp>
      <p:sp>
        <p:nvSpPr>
          <p:cNvPr id="97" name="양쪽 모서리가 둥근 사각형 96"/>
          <p:cNvSpPr/>
          <p:nvPr/>
        </p:nvSpPr>
        <p:spPr>
          <a:xfrm>
            <a:off x="4883555" y="866414"/>
            <a:ext cx="4587008" cy="410060"/>
          </a:xfrm>
          <a:prstGeom prst="round2SameRect">
            <a:avLst/>
          </a:prstGeom>
          <a:solidFill>
            <a:srgbClr val="9900CC"/>
          </a:solidFill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+mj-ea"/>
              </a:rPr>
              <a:t>할 인 </a:t>
            </a:r>
            <a:r>
              <a:rPr lang="ko-KR" altLang="en-US" sz="2000" b="1" spc="-62" dirty="0" err="1">
                <a:latin typeface="+mj-ea"/>
              </a:rPr>
              <a:t>혜</a:t>
            </a:r>
            <a:r>
              <a:rPr lang="ko-KR" altLang="en-US" sz="2000" b="1" spc="-62" dirty="0">
                <a:latin typeface="+mj-ea"/>
              </a:rPr>
              <a:t> </a:t>
            </a:r>
            <a:r>
              <a:rPr lang="ko-KR" altLang="en-US" sz="2000" b="1" spc="-62" dirty="0" err="1">
                <a:latin typeface="+mj-ea"/>
              </a:rPr>
              <a:t>택</a:t>
            </a:r>
            <a:r>
              <a:rPr lang="ko-KR" altLang="en-US" sz="2000" b="1" spc="-62" dirty="0">
                <a:latin typeface="+mj-ea"/>
              </a:rPr>
              <a:t> </a:t>
            </a:r>
            <a:r>
              <a:rPr lang="en-US" altLang="ko-KR" sz="2000" b="1" spc="-62" dirty="0">
                <a:latin typeface="+mj-ea"/>
              </a:rPr>
              <a:t>(</a:t>
            </a:r>
            <a:r>
              <a:rPr lang="ko-KR" altLang="en-US" sz="2000" b="1" spc="-62" dirty="0">
                <a:latin typeface="+mj-ea"/>
              </a:rPr>
              <a:t>중복할인불가</a:t>
            </a:r>
            <a:r>
              <a:rPr lang="en-US" altLang="ko-KR" sz="2000" b="1" spc="-62" dirty="0">
                <a:latin typeface="+mj-ea"/>
              </a:rPr>
              <a:t>)</a:t>
            </a:r>
            <a:endParaRPr lang="ko-KR" altLang="en-US" sz="2000" b="1" spc="-62" dirty="0">
              <a:latin typeface="+mj-ea"/>
            </a:endParaRPr>
          </a:p>
        </p:txBody>
      </p:sp>
      <p:sp>
        <p:nvSpPr>
          <p:cNvPr id="93" name="양쪽 모서리가 둥근 사각형 92"/>
          <p:cNvSpPr/>
          <p:nvPr/>
        </p:nvSpPr>
        <p:spPr>
          <a:xfrm>
            <a:off x="4896932" y="6656367"/>
            <a:ext cx="4570513" cy="395696"/>
          </a:xfrm>
          <a:prstGeom prst="round2SameRect">
            <a:avLst/>
          </a:prstGeom>
          <a:solidFill>
            <a:srgbClr val="9900CC"/>
          </a:solidFill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736" b="1" spc="-62" dirty="0">
                <a:latin typeface="+mj-ea"/>
                <a:ea typeface="+mj-ea"/>
              </a:rPr>
              <a:t>환 불 안 내</a:t>
            </a:r>
            <a:endParaRPr lang="ko-KR" altLang="en-US" sz="1487" b="1" spc="-62" dirty="0">
              <a:latin typeface="+mj-ea"/>
              <a:ea typeface="+mj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94281" y="12193723"/>
            <a:ext cx="4541348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0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            </a:t>
            </a:r>
            <a:r>
              <a:rPr lang="en-US" altLang="ko-KR" sz="20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</a:t>
            </a:r>
            <a:r>
              <a:rPr lang="ko-KR" altLang="en-US" sz="1600" b="1" spc="-62" dirty="0" smtClean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문의전화   </a:t>
            </a:r>
            <a:r>
              <a:rPr lang="en-US" altLang="ko-KR" sz="1600" b="1" spc="-62" dirty="0">
                <a:solidFill>
                  <a:schemeClr val="bg1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031-8086-7390</a:t>
            </a:r>
          </a:p>
        </p:txBody>
      </p:sp>
      <p:grpSp>
        <p:nvGrpSpPr>
          <p:cNvPr id="67" name="그룹 66"/>
          <p:cNvGrpSpPr/>
          <p:nvPr/>
        </p:nvGrpSpPr>
        <p:grpSpPr>
          <a:xfrm>
            <a:off x="5612845" y="12260860"/>
            <a:ext cx="434681" cy="348449"/>
            <a:chOff x="2782888" y="2201861"/>
            <a:chExt cx="3095625" cy="3686175"/>
          </a:xfrm>
        </p:grpSpPr>
        <p:pic>
          <p:nvPicPr>
            <p:cNvPr id="68" name="그림 6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2888" y="2201861"/>
              <a:ext cx="3095625" cy="3686175"/>
            </a:xfrm>
            <a:prstGeom prst="rect">
              <a:avLst/>
            </a:prstGeom>
          </p:spPr>
        </p:pic>
        <p:grpSp>
          <p:nvGrpSpPr>
            <p:cNvPr id="69" name="그룹 68"/>
            <p:cNvGrpSpPr/>
            <p:nvPr/>
          </p:nvGrpSpPr>
          <p:grpSpPr>
            <a:xfrm>
              <a:off x="3235322" y="2635249"/>
              <a:ext cx="2190753" cy="2581275"/>
              <a:chOff x="2762250" y="2635249"/>
              <a:chExt cx="2190753" cy="2581275"/>
            </a:xfrm>
          </p:grpSpPr>
          <p:pic>
            <p:nvPicPr>
              <p:cNvPr id="71" name="그림 70"/>
              <p:cNvPicPr>
                <a:picLocks noChangeAspect="1"/>
              </p:cNvPicPr>
              <p:nvPr/>
            </p:nvPicPr>
            <p:blipFill rotWithShape="1">
              <a:blip r:embed="rId5"/>
              <a:srcRect l="12602" r="21138"/>
              <a:stretch/>
            </p:blipFill>
            <p:spPr>
              <a:xfrm>
                <a:off x="4176716" y="2635249"/>
                <a:ext cx="776287" cy="2581275"/>
              </a:xfrm>
              <a:prstGeom prst="rect">
                <a:avLst/>
              </a:prstGeom>
            </p:spPr>
          </p:pic>
          <p:pic>
            <p:nvPicPr>
              <p:cNvPr id="73" name="그림 72"/>
              <p:cNvPicPr>
                <a:picLocks noChangeAspect="1"/>
              </p:cNvPicPr>
              <p:nvPr/>
            </p:nvPicPr>
            <p:blipFill rotWithShape="1">
              <a:blip r:embed="rId6"/>
              <a:srcRect l="23472" r="9445"/>
              <a:stretch/>
            </p:blipFill>
            <p:spPr>
              <a:xfrm>
                <a:off x="2762250" y="2878136"/>
                <a:ext cx="766763" cy="2095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52181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601200" cy="1280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25"/>
          </a:p>
        </p:txBody>
      </p:sp>
      <p:sp>
        <p:nvSpPr>
          <p:cNvPr id="48" name="직사각형 47"/>
          <p:cNvSpPr/>
          <p:nvPr/>
        </p:nvSpPr>
        <p:spPr>
          <a:xfrm>
            <a:off x="97766" y="202889"/>
            <a:ext cx="9528057" cy="12370858"/>
          </a:xfrm>
          <a:prstGeom prst="rect">
            <a:avLst/>
          </a:prstGeom>
          <a:solidFill>
            <a:schemeClr val="bg1"/>
          </a:solidFill>
          <a:ln w="57150">
            <a:solidFill>
              <a:srgbClr val="022E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25"/>
          </a:p>
        </p:txBody>
      </p:sp>
      <p:sp>
        <p:nvSpPr>
          <p:cNvPr id="5" name="직사각형 4"/>
          <p:cNvSpPr/>
          <p:nvPr/>
        </p:nvSpPr>
        <p:spPr>
          <a:xfrm>
            <a:off x="936806" y="662362"/>
            <a:ext cx="3824839" cy="4834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2"/>
          </a:p>
        </p:txBody>
      </p:sp>
      <p:sp>
        <p:nvSpPr>
          <p:cNvPr id="6" name="직사각형 5"/>
          <p:cNvSpPr/>
          <p:nvPr/>
        </p:nvSpPr>
        <p:spPr>
          <a:xfrm>
            <a:off x="4824975" y="426364"/>
            <a:ext cx="3928330" cy="5354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2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001098" y="-373888"/>
            <a:ext cx="6842931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930800" y="6704177"/>
            <a:ext cx="6408820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923425" y="13310002"/>
            <a:ext cx="6766839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4884505" y="-589116"/>
            <a:ext cx="220353" cy="2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9079" tIns="54539" rIns="109079" bIns="54539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052"/>
          </a:p>
        </p:txBody>
      </p:sp>
      <p:grpSp>
        <p:nvGrpSpPr>
          <p:cNvPr id="56" name="그룹 55"/>
          <p:cNvGrpSpPr/>
          <p:nvPr/>
        </p:nvGrpSpPr>
        <p:grpSpPr>
          <a:xfrm>
            <a:off x="146181" y="215358"/>
            <a:ext cx="4711595" cy="10178245"/>
            <a:chOff x="210227" y="885822"/>
            <a:chExt cx="3099133" cy="6376486"/>
          </a:xfrm>
          <a:effectLst/>
        </p:grpSpPr>
        <p:sp>
          <p:nvSpPr>
            <p:cNvPr id="57" name="양쪽 모서리가 둥근 사각형 56"/>
            <p:cNvSpPr/>
            <p:nvPr/>
          </p:nvSpPr>
          <p:spPr>
            <a:xfrm>
              <a:off x="210227" y="885822"/>
              <a:ext cx="3096000" cy="235454"/>
            </a:xfrm>
            <a:prstGeom prst="round2Same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수영장 프로그램 </a:t>
              </a:r>
              <a:r>
                <a:rPr lang="en-US" altLang="ko-KR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(1</a:t>
              </a:r>
              <a:r>
                <a:rPr lang="ko-KR" altLang="en-US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층</a:t>
              </a:r>
              <a:r>
                <a:rPr lang="en-US" altLang="ko-KR" sz="1800" b="1" spc="-62" dirty="0">
                  <a:latin typeface="한컴산뜻돋움" panose="02000000000000000000" pitchFamily="2" charset="-127"/>
                  <a:ea typeface="한컴산뜻돋움" panose="02000000000000000000" pitchFamily="2" charset="-127"/>
                </a:rPr>
                <a:t>)</a:t>
              </a:r>
              <a:endPara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13360" y="1156654"/>
              <a:ext cx="3096000" cy="61056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325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936408" y="588641"/>
            <a:ext cx="19567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 </a:t>
            </a:r>
            <a:r>
              <a:rPr lang="ko-KR" altLang="en-US" sz="900" b="1" dirty="0">
                <a:solidFill>
                  <a:srgbClr val="FF0000"/>
                </a:solidFill>
              </a:rPr>
              <a:t>온라인 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접수 시 </a:t>
            </a:r>
            <a:r>
              <a:rPr lang="ko-KR" altLang="en-US" sz="900" b="1" dirty="0">
                <a:solidFill>
                  <a:srgbClr val="FF0000"/>
                </a:solidFill>
              </a:rPr>
              <a:t>진도표 필수 확인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75567" y="5579070"/>
            <a:ext cx="4640663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매월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강습반명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입문반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개설 여부는 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매월 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24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 이후  안내데스크 및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홈페이지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에서 확인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가능</a:t>
            </a:r>
            <a:endParaRPr lang="en-US" altLang="ko-KR" sz="900" spc="-62" dirty="0" smtClean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금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강습반은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목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/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목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강습반은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월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 중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회로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자유수영 운영시간에  </a:t>
            </a:r>
            <a:endParaRPr lang="en-US" altLang="ko-KR" sz="900" spc="-62" dirty="0" smtClean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서비스 </a:t>
            </a:r>
            <a:r>
              <a:rPr lang="en-US" altLang="ko-KR" sz="900" b="1" spc="-6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자유수영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 smtClean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가능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아쿠아로빅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제외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어린이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입문반으로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강습 전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환복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및 수영장 에티켓 등으로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케어가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필요한 경우 동성의 부모와</a:t>
            </a:r>
            <a:endParaRPr lang="en-US" altLang="ko-KR" sz="900" spc="-62" dirty="0" smtClean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일일자유수영이용을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권장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비용발생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수영장 및 탈의실 내 강습생 외 입장 불가 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6992" y="9208196"/>
            <a:ext cx="4674736" cy="1241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회원 카드 지참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수영장 입장 전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반드시 샤워 후 수영복 착용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일일자유수영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일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회 가능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/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모든 개인용품 지참 요망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대여품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X)</a:t>
            </a: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물놀이 용품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사용 불가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킥판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오리 발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구명 조끼 등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액세서리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착용 불가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36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개월 미만 유아는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36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개월 이상 유아는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동성 보호자 동반 입장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(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수영복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환복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등의 이유로 </a:t>
            </a:r>
            <a:r>
              <a:rPr lang="ko-KR" altLang="en-US" sz="900" spc="-62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미발권자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보호자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탈의실 입장 불가</a:t>
            </a:r>
            <a:r>
              <a:rPr lang="en-US" altLang="ko-KR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en-US" altLang="ko-KR" sz="900" spc="-62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입장은 시작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분전 부터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~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종료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전까지 </a:t>
            </a: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선착순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발권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900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 수영모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수경</a:t>
            </a:r>
            <a:r>
              <a:rPr lang="en-US" altLang="ko-KR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수영복 착용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비치 웨어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트렁크 팬티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비키니 등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en-US" altLang="ko-KR" sz="900" b="1" spc="-62" dirty="0">
              <a:solidFill>
                <a:srgbClr val="FF0000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55" name="양쪽 모서리가 둥근 사각형 54"/>
          <p:cNvSpPr/>
          <p:nvPr/>
        </p:nvSpPr>
        <p:spPr>
          <a:xfrm>
            <a:off x="145624" y="10485216"/>
            <a:ext cx="4697863" cy="374997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장애인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탁구시설 자유이용 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(2</a:t>
            </a:r>
            <a:r>
              <a:rPr lang="ko-KR" altLang="en-US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20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20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3865" y="12296603"/>
            <a:ext cx="461778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※ </a:t>
            </a:r>
            <a:r>
              <a:rPr lang="ko-KR" altLang="en-US" sz="900" b="1" spc="-62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총 </a:t>
            </a:r>
            <a:r>
              <a:rPr lang="en-US" altLang="ko-KR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3</a:t>
            </a:r>
            <a:r>
              <a:rPr lang="ko-KR" altLang="en-US" sz="9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 중 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「장애인 전용 </a:t>
            </a:r>
            <a:r>
              <a:rPr lang="en-US" altLang="ko-KR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탁」</a:t>
            </a:r>
            <a:r>
              <a:rPr lang="en-US" altLang="ko-KR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「비장애인 전용 </a:t>
            </a:r>
            <a:r>
              <a:rPr lang="en-US" altLang="ko-KR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1</a:t>
            </a:r>
            <a:r>
              <a:rPr lang="ko-KR" altLang="en-US" sz="900" b="1" kern="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탁」 변경사용 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endParaRPr lang="ko-KR" altLang="en-US" sz="900" b="1" kern="0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>
            <a:off x="4930708" y="285862"/>
            <a:ext cx="4511293" cy="314949"/>
          </a:xfrm>
          <a:prstGeom prst="round2SameRect">
            <a:avLst/>
          </a:prstGeom>
          <a:solidFill>
            <a:srgbClr val="E260D9"/>
          </a:solidFill>
          <a:ln>
            <a:solidFill>
              <a:srgbClr val="E260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GX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프로그램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(3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18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72" name="양쪽 모서리가 둥근 사각형 71"/>
          <p:cNvSpPr/>
          <p:nvPr/>
        </p:nvSpPr>
        <p:spPr>
          <a:xfrm>
            <a:off x="4918621" y="2735850"/>
            <a:ext cx="4526783" cy="295070"/>
          </a:xfrm>
          <a:prstGeom prst="round2SameRect">
            <a:avLst/>
          </a:prstGeom>
          <a:solidFill>
            <a:srgbClr val="E260D9"/>
          </a:solidFill>
          <a:ln>
            <a:solidFill>
              <a:srgbClr val="E260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에어로빅 프로그램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(3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18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79" name="양쪽 모서리가 둥근 사각형 78"/>
          <p:cNvSpPr/>
          <p:nvPr/>
        </p:nvSpPr>
        <p:spPr>
          <a:xfrm>
            <a:off x="4948755" y="5100739"/>
            <a:ext cx="4500045" cy="264889"/>
          </a:xfrm>
          <a:prstGeom prst="round2Same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11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                    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헬스장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(3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r>
              <a:rPr lang="en-US" altLang="ko-KR" sz="1611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en-US" altLang="ko-KR" sz="1200" b="1" dirty="0">
                <a:solidFill>
                  <a:srgbClr val="FF0000"/>
                </a:solidFill>
              </a:rPr>
              <a:t>(</a:t>
            </a:r>
            <a:r>
              <a:rPr lang="ko-KR" altLang="en-US" sz="1200" b="1" dirty="0">
                <a:solidFill>
                  <a:srgbClr val="FF0000"/>
                </a:solidFill>
              </a:rPr>
              <a:t>일요일 〮 공휴일 휴장</a:t>
            </a:r>
            <a:r>
              <a:rPr lang="en-US" altLang="ko-KR" sz="1200" b="1" dirty="0">
                <a:solidFill>
                  <a:srgbClr val="FF0000"/>
                </a:solidFill>
              </a:rPr>
              <a:t>)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06244" y="6927719"/>
            <a:ext cx="3867871" cy="38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: 5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시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50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부터 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/</a:t>
            </a:r>
            <a:r>
              <a:rPr lang="ko-KR" altLang="en-US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입장마감</a:t>
            </a:r>
            <a:r>
              <a:rPr lang="en-US" altLang="ko-KR" sz="900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:21:20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회원카드 지참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(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입장권 소지자만 입장가능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75" name="양쪽 모서리가 둥근 사각형 74"/>
          <p:cNvSpPr/>
          <p:nvPr/>
        </p:nvSpPr>
        <p:spPr>
          <a:xfrm>
            <a:off x="4956075" y="7337180"/>
            <a:ext cx="4489330" cy="318127"/>
          </a:xfrm>
          <a:prstGeom prst="round2SameRect">
            <a:avLst/>
          </a:prstGeom>
          <a:solidFill>
            <a:srgbClr val="A568D2"/>
          </a:solidFill>
          <a:ln>
            <a:solidFill>
              <a:srgbClr val="A568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11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다목적 체육관 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(4</a:t>
            </a:r>
            <a:r>
              <a:rPr lang="ko-KR" altLang="en-US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층</a:t>
            </a:r>
            <a:r>
              <a:rPr lang="en-US" altLang="ko-KR" sz="1800" b="1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</a:t>
            </a:r>
            <a:endParaRPr lang="ko-KR" altLang="en-US" sz="1800" b="1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870624" y="12024365"/>
            <a:ext cx="4574779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안내데스크에서는 코트 </a:t>
            </a:r>
            <a:r>
              <a:rPr lang="ko-KR" altLang="en-US" sz="900" spc="-62" dirty="0" err="1">
                <a:latin typeface="한컴산뜻돋움" panose="02000000000000000000" pitchFamily="2" charset="-127"/>
                <a:ea typeface="한컴산뜻돋움" panose="02000000000000000000" pitchFamily="2" charset="-127"/>
              </a:rPr>
              <a:t>미지정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2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시간 이용 후 자율 퇴장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회원카드 지참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(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비회원 이용불가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), </a:t>
            </a:r>
            <a:r>
              <a:rPr lang="ko-KR" altLang="en-US" sz="900" b="1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실내 전용화 착용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,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입장권 소지자만 입장가능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∙  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입장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은 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시작 </a:t>
            </a:r>
            <a:r>
              <a:rPr lang="en-US" altLang="ko-KR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10</a:t>
            </a:r>
            <a:r>
              <a:rPr lang="ko-KR" altLang="en-US" sz="900" spc="-62" dirty="0">
                <a:solidFill>
                  <a:srgbClr val="FF0000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전부터 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∼ 종료 </a:t>
            </a:r>
            <a:r>
              <a:rPr lang="en-US" altLang="ko-KR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20</a:t>
            </a:r>
            <a:r>
              <a:rPr lang="ko-KR" altLang="en-US" sz="900" spc="-62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분 전까지 발권</a:t>
            </a:r>
            <a:endParaRPr lang="en-US" altLang="ko-KR" sz="900" spc="-62" dirty="0"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  <p:graphicFrame>
        <p:nvGraphicFramePr>
          <p:cNvPr id="59" name="표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71229"/>
              </p:ext>
            </p:extLst>
          </p:nvPr>
        </p:nvGraphicFramePr>
        <p:xfrm>
          <a:off x="179121" y="777023"/>
          <a:ext cx="4606397" cy="47951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85761"/>
                <a:gridCol w="750365"/>
                <a:gridCol w="1178372"/>
                <a:gridCol w="832561"/>
                <a:gridCol w="1059338"/>
              </a:tblGrid>
              <a:tr h="32766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새벽반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0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 인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18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41,800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40,700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30,800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오전반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1~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학년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저녁반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~ 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아쿠아로빅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55,000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</a:t>
                      </a:r>
                      <a:r>
                        <a:rPr lang="ko-KR" altLang="en-US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  <a:r>
                        <a:rPr lang="en-US" altLang="ko-KR" sz="900" b="0" dirty="0" smtClean="0">
                          <a:solidFill>
                            <a:srgbClr val="0070C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40,700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세 이상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6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표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876757"/>
              </p:ext>
            </p:extLst>
          </p:nvPr>
        </p:nvGraphicFramePr>
        <p:xfrm>
          <a:off x="158724" y="10883077"/>
          <a:ext cx="4694289" cy="135149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0412"/>
                <a:gridCol w="1040720"/>
                <a:gridCol w="951681"/>
                <a:gridCol w="568448"/>
                <a:gridCol w="371443"/>
                <a:gridCol w="1361585"/>
              </a:tblGrid>
              <a:tr h="173921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구분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73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정원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이용요금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B963"/>
                    </a:solidFill>
                  </a:tcPr>
                </a:tc>
              </a:tr>
              <a:tr h="19072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900" b="1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– </a:t>
                      </a:r>
                      <a:r>
                        <a:rPr lang="ko-KR" altLang="en-US" sz="900" b="1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공휴일</a:t>
                      </a:r>
                      <a:endParaRPr lang="ko-KR" altLang="en-US" sz="900" b="1" dirty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latinLnBrk="1">
                        <a:lnSpc>
                          <a:spcPct val="130000"/>
                        </a:lnSpc>
                      </a:pP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0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dirty="0" err="1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탁당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총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탁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평일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:1,100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dirty="0" err="1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어린이및청소년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:550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3424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*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정기대관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목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주말</a:t>
                      </a:r>
                      <a:endParaRPr lang="ko-KR" altLang="en-US" sz="9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:1,650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dirty="0" err="1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어린이및청소년</a:t>
                      </a:r>
                      <a:r>
                        <a:rPr lang="en-US" altLang="ko-KR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:1,100</a:t>
                      </a:r>
                      <a:r>
                        <a:rPr lang="ko-KR" altLang="en-US" sz="90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49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-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9" name="표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949256"/>
              </p:ext>
            </p:extLst>
          </p:nvPr>
        </p:nvGraphicFramePr>
        <p:xfrm>
          <a:off x="4923092" y="625605"/>
          <a:ext cx="4517685" cy="20566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94456"/>
                <a:gridCol w="795568"/>
                <a:gridCol w="1136525"/>
                <a:gridCol w="474029"/>
                <a:gridCol w="1117107"/>
              </a:tblGrid>
              <a:tr h="2387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</a:tr>
              <a:tr h="172525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에어로빅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~ 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25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라인댄스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웰빙댄스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15:50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25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7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요가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52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39,600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7" name="표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759433"/>
              </p:ext>
            </p:extLst>
          </p:nvPr>
        </p:nvGraphicFramePr>
        <p:xfrm>
          <a:off x="4913316" y="3053873"/>
          <a:ext cx="4522561" cy="19997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01168"/>
                <a:gridCol w="790794"/>
                <a:gridCol w="1136922"/>
                <a:gridCol w="475368"/>
                <a:gridCol w="1118309"/>
              </a:tblGrid>
              <a:tr h="17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CEF3"/>
                    </a:solidFill>
                  </a:tcPr>
                </a:tc>
              </a:tr>
              <a:tr h="172039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피트니스댄스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목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화목 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소도구필라테스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키즈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방송댄스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56685" marR="56685" marT="22316" marB="22316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26,400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청소년방송댄스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26,400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30,800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줌바댄스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20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26E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5" name="표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16720"/>
              </p:ext>
            </p:extLst>
          </p:nvPr>
        </p:nvGraphicFramePr>
        <p:xfrm>
          <a:off x="4942141" y="5388646"/>
          <a:ext cx="4497561" cy="6063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0416"/>
                <a:gridCol w="917134"/>
                <a:gridCol w="1167261"/>
                <a:gridCol w="490209"/>
                <a:gridCol w="1162541"/>
              </a:tblGrid>
              <a:tr h="20497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013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회원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회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회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∼ 21:50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45,100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39,600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8" name="표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157840"/>
              </p:ext>
            </p:extLst>
          </p:nvPr>
        </p:nvGraphicFramePr>
        <p:xfrm>
          <a:off x="4948896" y="6290995"/>
          <a:ext cx="4496508" cy="6532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7949"/>
                <a:gridCol w="907794"/>
                <a:gridCol w="1169182"/>
                <a:gridCol w="503654"/>
                <a:gridCol w="1147929"/>
              </a:tblGrid>
              <a:tr h="21775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이용요일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3550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일일회원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회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∼ 21:30</a:t>
                      </a:r>
                    </a:p>
                    <a:p>
                      <a:pPr algn="ctr" latinLnBrk="1"/>
                      <a:r>
                        <a:rPr lang="en-US" altLang="ko-KR" sz="900" b="1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※21:20 </a:t>
                      </a:r>
                      <a:r>
                        <a:rPr lang="ko-KR" altLang="en-US" sz="900" b="1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입장마감</a:t>
                      </a:r>
                      <a:endParaRPr lang="en-US" altLang="ko-KR" sz="900" b="1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120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3,410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2,860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1" name="표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283276"/>
              </p:ext>
            </p:extLst>
          </p:nvPr>
        </p:nvGraphicFramePr>
        <p:xfrm>
          <a:off x="4950399" y="7674954"/>
          <a:ext cx="4488960" cy="24069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7741"/>
                <a:gridCol w="687134"/>
                <a:gridCol w="1009232"/>
                <a:gridCol w="644188"/>
                <a:gridCol w="1380665"/>
              </a:tblGrid>
              <a:tr h="1759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프로그램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강습시간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</a:tr>
              <a:tr h="215555"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소그룹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06:50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7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77,000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555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18:50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5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11:50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25</a:t>
                      </a:r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44,000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814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20:50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96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배드민턴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수 금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</a:t>
                      </a:r>
                      <a:r>
                        <a:rPr lang="ko-KR" altLang="en-US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44,000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96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검도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 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17:50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</a:t>
                      </a:r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</a:t>
                      </a:r>
                      <a:r>
                        <a:rPr lang="ko-KR" altLang="en-US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22,000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219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검도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화 목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20:50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25</a:t>
                      </a:r>
                      <a:r>
                        <a:rPr lang="ko-KR" altLang="en-US" sz="900" b="0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33,000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2" name="직사각형 81"/>
          <p:cNvSpPr/>
          <p:nvPr/>
        </p:nvSpPr>
        <p:spPr>
          <a:xfrm>
            <a:off x="4941468" y="10115031"/>
            <a:ext cx="2103458" cy="235094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92" b="1" spc="-74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</a:t>
            </a:r>
            <a:r>
              <a:rPr lang="ko-KR" altLang="en-US" sz="992" b="1" spc="-74" dirty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 배드민턴 이용안내</a:t>
            </a:r>
          </a:p>
        </p:txBody>
      </p:sp>
      <p:graphicFrame>
        <p:nvGraphicFramePr>
          <p:cNvPr id="90" name="표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262366"/>
              </p:ext>
            </p:extLst>
          </p:nvPr>
        </p:nvGraphicFramePr>
        <p:xfrm>
          <a:off x="4941467" y="10368886"/>
          <a:ext cx="4494409" cy="168159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68674"/>
                <a:gridCol w="1985651"/>
                <a:gridCol w="438690"/>
                <a:gridCol w="1301394"/>
              </a:tblGrid>
              <a:tr h="1924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이용시간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정  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BBF3"/>
                    </a:solidFill>
                  </a:tcPr>
                </a:tc>
              </a:tr>
              <a:tr h="186146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 ∼ 금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07:50 / 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&lt; 2</a:t>
                      </a:r>
                      <a:r>
                        <a:rPr lang="ko-KR" altLang="en-US" sz="900" b="0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시간 </a:t>
                      </a:r>
                      <a:r>
                        <a:rPr lang="en-US" altLang="ko-KR" sz="900" b="0" dirty="0" smtClean="0">
                          <a:solidFill>
                            <a:srgbClr val="7030A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&gt;</a:t>
                      </a: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월∼금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1,500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2,000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 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07:50/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명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</a:t>
                      </a:r>
                      <a:r>
                        <a:rPr lang="en-US" altLang="ko-KR" sz="9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09:50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4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6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∼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21:50/ 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코트</a:t>
                      </a: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47519" marR="47519" marT="18708" marB="18708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61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</a:t>
                      </a:r>
                      <a:endParaRPr lang="ko-KR" altLang="en-US" sz="900" b="0" dirty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F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err="1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미운영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수 시 대 관</a:t>
                      </a:r>
                      <a:r>
                        <a:rPr lang="en-US" altLang="ko-KR" sz="900" b="0" dirty="0" smtClean="0">
                          <a:solidFill>
                            <a:srgbClr val="FF0000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rgbClr val="FF0000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-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1AA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3" name="표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390643"/>
              </p:ext>
            </p:extLst>
          </p:nvPr>
        </p:nvGraphicFramePr>
        <p:xfrm>
          <a:off x="171416" y="6752194"/>
          <a:ext cx="4695105" cy="246235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48087"/>
                <a:gridCol w="907845"/>
                <a:gridCol w="1032307"/>
                <a:gridCol w="1082902"/>
                <a:gridCol w="1123964"/>
              </a:tblGrid>
              <a:tr h="1654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구  분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평  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토요일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일요일</a:t>
                      </a:r>
                      <a:r>
                        <a:rPr lang="en-US" altLang="ko-KR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/</a:t>
                      </a:r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국∙공휴일</a:t>
                      </a:r>
                      <a:endParaRPr lang="ko-KR" altLang="en-US" sz="900" b="0" spc="-50" baseline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대상 및 요금</a:t>
                      </a:r>
                      <a:r>
                        <a:rPr lang="en-US" altLang="ko-KR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</a:t>
                      </a:r>
                      <a:r>
                        <a:rPr lang="ko-KR" altLang="en-US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관내</a:t>
                      </a:r>
                      <a:r>
                        <a:rPr lang="en-US" altLang="ko-KR" sz="900" b="0" spc="-5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spc="-50" baseline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700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06:00~06:50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06:00~07:50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09:00~11:50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900" b="0" u="sng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[</a:t>
                      </a:r>
                      <a:r>
                        <a:rPr lang="ko-KR" altLang="en-US" sz="900" b="0" u="none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월정기</a:t>
                      </a:r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]</a:t>
                      </a: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60,500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57,200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48,400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00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08:00~08:50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09:00~10:50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14:00~16:50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5172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13:00~13:50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13:00~14:50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spc="-62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∙  입장시간</a:t>
                      </a:r>
                      <a:endParaRPr lang="en-US" altLang="ko-KR" sz="900" spc="-62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0" spc="-62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   준수요망</a:t>
                      </a:r>
                      <a:endParaRPr lang="en-US" altLang="ko-KR" sz="900" b="0" spc="-62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endParaRPr lang="en-US" altLang="ko-KR" sz="900" b="0" spc="-62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spc="-62" dirty="0" smtClean="0"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∙  프로그램</a:t>
                      </a:r>
                      <a:endParaRPr lang="en-US" altLang="ko-KR" sz="900" spc="-62" dirty="0" smtClean="0"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편성 시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  </a:t>
                      </a:r>
                      <a:r>
                        <a:rPr lang="ko-KR" altLang="en-US" sz="100" b="0" baseline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     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축소가능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en-US" altLang="ko-KR" sz="62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marT="18000" marB="18000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18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[</a:t>
                      </a:r>
                      <a:r>
                        <a:rPr lang="ko-KR" altLang="en-US" sz="900" b="0" u="none" dirty="0" err="1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일일이용</a:t>
                      </a:r>
                      <a:r>
                        <a:rPr lang="en-US" altLang="ko-KR" sz="900" b="0" u="none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]</a:t>
                      </a: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성   인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3,410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청소년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2,860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어린이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2,310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원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00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4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18:00~18:50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16:00~17:50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700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5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부</a:t>
                      </a:r>
                    </a:p>
                  </a:txBody>
                  <a:tcPr marL="56685" marR="56685" marT="22316" marB="22316" anchor="ctr"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20:00~20:50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(1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19:00~20:50</a:t>
                      </a:r>
                    </a:p>
                    <a:p>
                      <a:pPr marL="0" marR="0" lvl="0" indent="0" algn="ctr" defTabSz="6858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(6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레인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한컴산뜻돋움" panose="02000000000000000000" pitchFamily="2" charset="-127"/>
                          <a:ea typeface="한컴산뜻돋움" panose="02000000000000000000" pitchFamily="2" charset="-127"/>
                        </a:rPr>
                        <a:t>)</a:t>
                      </a:r>
                      <a:endParaRPr lang="ko-KR" altLang="en-US" sz="900" b="0" dirty="0" smtClean="0">
                        <a:solidFill>
                          <a:schemeClr val="tx1"/>
                        </a:solidFill>
                        <a:latin typeface="한컴산뜻돋움" panose="02000000000000000000" pitchFamily="2" charset="-127"/>
                        <a:ea typeface="한컴산뜻돋움" panose="02000000000000000000" pitchFamily="2" charset="-127"/>
                      </a:endParaRPr>
                    </a:p>
                  </a:txBody>
                  <a:tcPr marL="56685" marR="56685" marT="22316" marB="22316" anchor="ctr">
                    <a:lnL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2" name="직사각형 61"/>
          <p:cNvSpPr/>
          <p:nvPr/>
        </p:nvSpPr>
        <p:spPr>
          <a:xfrm>
            <a:off x="178538" y="6479941"/>
            <a:ext cx="2478937" cy="251003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spc="-74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  </a:t>
            </a:r>
            <a:r>
              <a:rPr lang="ko-KR" altLang="en-US" sz="1200" b="1" spc="-74" dirty="0" err="1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월정기권</a:t>
            </a:r>
            <a:r>
              <a:rPr lang="ko-KR" altLang="en-US" sz="1200" b="1" spc="-74" dirty="0" smtClean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 및 자유수영 </a:t>
            </a:r>
            <a:r>
              <a:rPr lang="ko-KR" altLang="en-US" sz="1200" b="1" spc="-74" dirty="0"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이용안내 </a:t>
            </a:r>
          </a:p>
        </p:txBody>
      </p:sp>
      <p:sp>
        <p:nvSpPr>
          <p:cNvPr id="87" name="직사각형 86"/>
          <p:cNvSpPr/>
          <p:nvPr/>
        </p:nvSpPr>
        <p:spPr>
          <a:xfrm>
            <a:off x="4953879" y="6025686"/>
            <a:ext cx="1661234" cy="248370"/>
          </a:xfrm>
          <a:prstGeom prst="rect">
            <a:avLst/>
          </a:prstGeom>
          <a:solidFill>
            <a:srgbClr val="00A84C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92" b="1" spc="-74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   </a:t>
            </a:r>
            <a:r>
              <a:rPr lang="ko-KR" altLang="en-US" sz="1200" b="1" spc="-74" dirty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자유헬스</a:t>
            </a:r>
            <a:r>
              <a:rPr lang="ko-KR" altLang="en-US" sz="1200" b="1" spc="-74" dirty="0">
                <a:solidFill>
                  <a:schemeClr val="tx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 </a:t>
            </a:r>
            <a:r>
              <a:rPr lang="ko-KR" altLang="en-US" sz="1200" b="1" spc="-74" dirty="0" smtClean="0">
                <a:solidFill>
                  <a:schemeClr val="bg1"/>
                </a:solidFill>
                <a:latin typeface="한컴산뜻돋움" panose="02000000000000000000" pitchFamily="2" charset="-127"/>
                <a:ea typeface="한컴산뜻돋움" panose="02000000000000000000" pitchFamily="2" charset="-127"/>
              </a:rPr>
              <a:t>이용안내</a:t>
            </a:r>
            <a:endParaRPr lang="ko-KR" altLang="en-US" sz="1200" b="1" spc="-74" dirty="0">
              <a:solidFill>
                <a:schemeClr val="bg1"/>
              </a:solidFill>
              <a:latin typeface="한컴산뜻돋움" panose="02000000000000000000" pitchFamily="2" charset="-127"/>
              <a:ea typeface="한컴산뜻돋움" panose="020000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869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5794</TotalTime>
  <Words>2235</Words>
  <Application>Microsoft Office PowerPoint</Application>
  <PresentationFormat>A3 용지(297x420mm)</PresentationFormat>
  <Paragraphs>450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맑은 고딕</vt:lpstr>
      <vt:lpstr>한컴 말랑말랑 Bold</vt:lpstr>
      <vt:lpstr>한컴산뜻돋움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admin210929</cp:lastModifiedBy>
  <cp:revision>458</cp:revision>
  <cp:lastPrinted>2026-01-16T03:08:55Z</cp:lastPrinted>
  <dcterms:created xsi:type="dcterms:W3CDTF">2024-03-09T05:02:27Z</dcterms:created>
  <dcterms:modified xsi:type="dcterms:W3CDTF">2026-02-23T05:23:57Z</dcterms:modified>
</cp:coreProperties>
</file>